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7"/>
  </p:notesMasterIdLst>
  <p:sldIdLst>
    <p:sldId id="256" r:id="rId2"/>
    <p:sldId id="264" r:id="rId3"/>
    <p:sldId id="295" r:id="rId4"/>
    <p:sldId id="287" r:id="rId5"/>
    <p:sldId id="286" r:id="rId6"/>
    <p:sldId id="290" r:id="rId7"/>
    <p:sldId id="259" r:id="rId8"/>
    <p:sldId id="298" r:id="rId9"/>
    <p:sldId id="299" r:id="rId10"/>
    <p:sldId id="300" r:id="rId11"/>
    <p:sldId id="301" r:id="rId12"/>
    <p:sldId id="293" r:id="rId13"/>
    <p:sldId id="303" r:id="rId14"/>
    <p:sldId id="292" r:id="rId15"/>
    <p:sldId id="302" r:id="rId16"/>
    <p:sldId id="305" r:id="rId17"/>
    <p:sldId id="306" r:id="rId18"/>
    <p:sldId id="304" r:id="rId19"/>
    <p:sldId id="260" r:id="rId20"/>
    <p:sldId id="269" r:id="rId21"/>
    <p:sldId id="294" r:id="rId22"/>
    <p:sldId id="277" r:id="rId23"/>
    <p:sldId id="280" r:id="rId24"/>
    <p:sldId id="296" r:id="rId25"/>
    <p:sldId id="28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605"/>
    <a:srgbClr val="00FF00"/>
    <a:srgbClr val="000000"/>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aximized">
    <p:restoredLeft sz="34587" autoAdjust="0"/>
    <p:restoredTop sz="84254" autoAdjust="0"/>
  </p:normalViewPr>
  <p:slideViewPr>
    <p:cSldViewPr>
      <p:cViewPr varScale="1">
        <p:scale>
          <a:sx n="96" d="100"/>
          <a:sy n="96" d="100"/>
        </p:scale>
        <p:origin x="163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CED477-6E1E-49C8-AD29-8CF565037E7D}" type="datetimeFigureOut">
              <a:rPr lang="en-US" smtClean="0"/>
              <a:t>1/29/2018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D679F3-A498-477D-8DDF-B51930DE9DE4}" type="slidenum">
              <a:rPr lang="en-US" smtClean="0"/>
              <a:t>‹#›</a:t>
            </a:fld>
            <a:endParaRPr lang="en-US"/>
          </a:p>
        </p:txBody>
      </p:sp>
    </p:spTree>
    <p:extLst>
      <p:ext uri="{BB962C8B-B14F-4D97-AF65-F5344CB8AC3E}">
        <p14:creationId xmlns:p14="http://schemas.microsoft.com/office/powerpoint/2010/main" val="351578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www.w3schools.com/tags/default.asp" TargetMode="External"/><Relationship Id="rId2" Type="http://schemas.openxmlformats.org/officeDocument/2006/relationships/slide" Target="../slides/slide19.xml"/><Relationship Id="rId1" Type="http://schemas.openxmlformats.org/officeDocument/2006/relationships/notesMaster" Target="../notesMasters/notesMaster1.xml"/><Relationship Id="rId4" Type="http://schemas.openxmlformats.org/officeDocument/2006/relationships/hyperlink" Target="http://www.w3schools.com/cssref/default.asp"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©2016 Sarah Wischmeyer | www.applesandelephants.com </a:t>
            </a:r>
          </a:p>
          <a:p>
            <a:endParaRPr lang="en-US" dirty="0"/>
          </a:p>
          <a:p>
            <a:r>
              <a:rPr lang="en-US" dirty="0"/>
              <a:t>Let’s explore</a:t>
            </a:r>
            <a:r>
              <a:rPr lang="en-US" baseline="0" dirty="0"/>
              <a:t> the basics of webpage layout.</a:t>
            </a:r>
          </a:p>
          <a:p>
            <a:r>
              <a:rPr lang="en-US" baseline="0" dirty="0"/>
              <a:t>That means we need to understand the structure of HTML and </a:t>
            </a:r>
            <a:r>
              <a:rPr lang="en-US" baseline="0" dirty="0" err="1"/>
              <a:t>CSS</a:t>
            </a:r>
            <a:r>
              <a:rPr lang="en-US" baseline="0" dirty="0"/>
              <a:t>.</a:t>
            </a:r>
          </a:p>
          <a:p>
            <a:r>
              <a:rPr lang="en-US" baseline="0" dirty="0"/>
              <a:t>Let’s get started.</a:t>
            </a:r>
            <a:endParaRPr lang="en-US" dirty="0"/>
          </a:p>
        </p:txBody>
      </p:sp>
      <p:sp>
        <p:nvSpPr>
          <p:cNvPr id="4" name="Slide Number Placeholder 3"/>
          <p:cNvSpPr>
            <a:spLocks noGrp="1"/>
          </p:cNvSpPr>
          <p:nvPr>
            <p:ph type="sldNum" sz="quarter" idx="10"/>
          </p:nvPr>
        </p:nvSpPr>
        <p:spPr/>
        <p:txBody>
          <a:bodyPr/>
          <a:lstStyle/>
          <a:p>
            <a:fld id="{7FD679F3-A498-477D-8DDF-B51930DE9DE4}" type="slidenum">
              <a:rPr lang="en-US" smtClean="0"/>
              <a:t>1</a:t>
            </a:fld>
            <a:endParaRPr lang="en-US"/>
          </a:p>
        </p:txBody>
      </p:sp>
    </p:spTree>
    <p:extLst>
      <p:ext uri="{BB962C8B-B14F-4D97-AF65-F5344CB8AC3E}">
        <p14:creationId xmlns:p14="http://schemas.microsoft.com/office/powerpoint/2010/main" val="27788737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FD679F3-A498-477D-8DDF-B51930DE9DE4}" type="slidenum">
              <a:rPr lang="en-US" smtClean="0"/>
              <a:t>10</a:t>
            </a:fld>
            <a:endParaRPr lang="en-US"/>
          </a:p>
        </p:txBody>
      </p:sp>
    </p:spTree>
    <p:extLst>
      <p:ext uri="{BB962C8B-B14F-4D97-AF65-F5344CB8AC3E}">
        <p14:creationId xmlns:p14="http://schemas.microsoft.com/office/powerpoint/2010/main" val="33805272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FD679F3-A498-477D-8DDF-B51930DE9DE4}" type="slidenum">
              <a:rPr lang="en-US" smtClean="0"/>
              <a:t>11</a:t>
            </a:fld>
            <a:endParaRPr lang="en-US"/>
          </a:p>
        </p:txBody>
      </p:sp>
    </p:spTree>
    <p:extLst>
      <p:ext uri="{BB962C8B-B14F-4D97-AF65-F5344CB8AC3E}">
        <p14:creationId xmlns:p14="http://schemas.microsoft.com/office/powerpoint/2010/main" val="33805272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FD679F3-A498-477D-8DDF-B51930DE9DE4}" type="slidenum">
              <a:rPr lang="en-US" smtClean="0"/>
              <a:t>12</a:t>
            </a:fld>
            <a:endParaRPr lang="en-US"/>
          </a:p>
        </p:txBody>
      </p:sp>
    </p:spTree>
    <p:extLst>
      <p:ext uri="{BB962C8B-B14F-4D97-AF65-F5344CB8AC3E}">
        <p14:creationId xmlns:p14="http://schemas.microsoft.com/office/powerpoint/2010/main" val="33805272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Class – reuse per page</a:t>
            </a:r>
          </a:p>
          <a:p>
            <a:r>
              <a:rPr lang="en-US" sz="1200" b="0" i="0" kern="1200" dirty="0">
                <a:solidFill>
                  <a:schemeClr val="tx1"/>
                </a:solidFill>
                <a:effectLst/>
                <a:latin typeface="+mn-lt"/>
                <a:ea typeface="+mn-ea"/>
                <a:cs typeface="+mn-cs"/>
              </a:rPr>
              <a:t>ID – once per page</a:t>
            </a:r>
          </a:p>
          <a:p>
            <a:endParaRPr lang="en-US" sz="1200" b="0" i="0" kern="1200" dirty="0">
              <a:solidFill>
                <a:schemeClr val="tx1"/>
              </a:solidFill>
              <a:effectLst/>
              <a:latin typeface="+mn-lt"/>
              <a:ea typeface="+mn-ea"/>
              <a:cs typeface="+mn-cs"/>
            </a:endParaRPr>
          </a:p>
          <a:p>
            <a:pPr marL="1828800" indent="-1828800">
              <a:spcBef>
                <a:spcPts val="600"/>
              </a:spcBef>
              <a:buNone/>
            </a:pPr>
            <a:r>
              <a:rPr lang="en-US" sz="1200" b="1" dirty="0" err="1"/>
              <a:t>css</a:t>
            </a:r>
            <a:r>
              <a:rPr lang="en-US" sz="1200" b="1" dirty="0"/>
              <a:t> examples</a:t>
            </a:r>
            <a:endParaRPr lang="en-US" sz="1200" dirty="0">
              <a:solidFill>
                <a:srgbClr val="000000"/>
              </a:solidFill>
            </a:endParaRPr>
          </a:p>
          <a:p>
            <a:pPr marL="0" indent="0">
              <a:spcBef>
                <a:spcPts val="0"/>
              </a:spcBef>
              <a:buNone/>
              <a:tabLst>
                <a:tab pos="1376363" algn="l"/>
              </a:tabLst>
            </a:pPr>
            <a:endParaRPr lang="en-US" sz="1200" dirty="0">
              <a:solidFill>
                <a:srgbClr val="000000"/>
              </a:solidFill>
            </a:endParaRPr>
          </a:p>
          <a:p>
            <a:pPr marL="0" indent="0">
              <a:spcBef>
                <a:spcPts val="0"/>
              </a:spcBef>
              <a:buNone/>
              <a:tabLst>
                <a:tab pos="1376363" algn="l"/>
              </a:tabLst>
            </a:pPr>
            <a:r>
              <a:rPr lang="en-US" sz="1200" dirty="0">
                <a:solidFill>
                  <a:srgbClr val="000000"/>
                </a:solidFill>
              </a:rPr>
              <a:t>body {    </a:t>
            </a:r>
          </a:p>
          <a:p>
            <a:pPr marL="0" indent="0">
              <a:spcBef>
                <a:spcPts val="0"/>
              </a:spcBef>
              <a:buNone/>
              <a:tabLst>
                <a:tab pos="1376363" algn="l"/>
              </a:tabLst>
            </a:pPr>
            <a:r>
              <a:rPr lang="en-US" sz="1200" dirty="0">
                <a:solidFill>
                  <a:srgbClr val="000000"/>
                </a:solidFill>
              </a:rPr>
              <a:t>  font: 100%/1.4 Verdana, Arial, Helvetica, sans-serif;</a:t>
            </a:r>
          </a:p>
          <a:p>
            <a:pPr marL="0" indent="0">
              <a:spcBef>
                <a:spcPts val="0"/>
              </a:spcBef>
              <a:buNone/>
              <a:tabLst>
                <a:tab pos="1376363" algn="l"/>
              </a:tabLst>
            </a:pPr>
            <a:r>
              <a:rPr lang="en-US" sz="1200" dirty="0">
                <a:solidFill>
                  <a:srgbClr val="000000"/>
                </a:solidFill>
              </a:rPr>
              <a:t>  background-color: #</a:t>
            </a:r>
            <a:r>
              <a:rPr lang="en-US" sz="1200" dirty="0" err="1">
                <a:solidFill>
                  <a:srgbClr val="000000"/>
                </a:solidFill>
              </a:rPr>
              <a:t>f66</a:t>
            </a:r>
            <a:r>
              <a:rPr lang="en-US" sz="1200" dirty="0">
                <a:solidFill>
                  <a:srgbClr val="000000"/>
                </a:solidFill>
              </a:rPr>
              <a:t>;</a:t>
            </a:r>
          </a:p>
          <a:p>
            <a:pPr marL="0" indent="0">
              <a:spcBef>
                <a:spcPts val="0"/>
              </a:spcBef>
              <a:buNone/>
              <a:tabLst>
                <a:tab pos="1376363" algn="l"/>
              </a:tabLst>
            </a:pPr>
            <a:r>
              <a:rPr lang="en-US" sz="1200" dirty="0">
                <a:solidFill>
                  <a:srgbClr val="000000"/>
                </a:solidFill>
              </a:rPr>
              <a:t>  margin: 0;</a:t>
            </a:r>
          </a:p>
          <a:p>
            <a:pPr marL="0" indent="0">
              <a:spcBef>
                <a:spcPts val="0"/>
              </a:spcBef>
              <a:buNone/>
              <a:tabLst>
                <a:tab pos="1376363" algn="l"/>
              </a:tabLst>
            </a:pPr>
            <a:r>
              <a:rPr lang="en-US" sz="1200" dirty="0">
                <a:solidFill>
                  <a:srgbClr val="000000"/>
                </a:solidFill>
              </a:rPr>
              <a:t>  padding: 0;</a:t>
            </a:r>
          </a:p>
          <a:p>
            <a:pPr marL="0" indent="0">
              <a:spcBef>
                <a:spcPts val="0"/>
              </a:spcBef>
              <a:buNone/>
              <a:tabLst>
                <a:tab pos="1376363" algn="l"/>
              </a:tabLst>
            </a:pPr>
            <a:r>
              <a:rPr lang="en-US" sz="1200" dirty="0">
                <a:solidFill>
                  <a:srgbClr val="000000"/>
                </a:solidFill>
              </a:rPr>
              <a:t>  color: #000;   /* black font color */</a:t>
            </a:r>
          </a:p>
          <a:p>
            <a:pPr marL="0" indent="0">
              <a:spcBef>
                <a:spcPts val="0"/>
              </a:spcBef>
              <a:buNone/>
              <a:tabLst>
                <a:tab pos="1376363" algn="l"/>
              </a:tabLst>
            </a:pPr>
            <a:r>
              <a:rPr lang="en-US" sz="1200" dirty="0">
                <a:solidFill>
                  <a:srgbClr val="000000"/>
                </a:solidFill>
              </a:rPr>
              <a:t>}</a:t>
            </a:r>
          </a:p>
          <a:p>
            <a:pPr marL="0" indent="0">
              <a:spcBef>
                <a:spcPts val="0"/>
              </a:spcBef>
              <a:buNone/>
              <a:tabLst>
                <a:tab pos="1376363" algn="l"/>
              </a:tabLst>
            </a:pPr>
            <a:endParaRPr lang="en-US" sz="1200" dirty="0">
              <a:solidFill>
                <a:srgbClr val="000000"/>
              </a:solidFill>
            </a:endParaRPr>
          </a:p>
          <a:p>
            <a:pPr marL="0" indent="0">
              <a:spcBef>
                <a:spcPts val="0"/>
              </a:spcBef>
              <a:buNone/>
              <a:tabLst>
                <a:tab pos="1376363" algn="l"/>
              </a:tabLst>
            </a:pPr>
            <a:r>
              <a:rPr lang="en-US" sz="1200" dirty="0">
                <a:solidFill>
                  <a:srgbClr val="000000"/>
                </a:solidFill>
              </a:rPr>
              <a:t>.wrapper {</a:t>
            </a:r>
          </a:p>
          <a:p>
            <a:pPr marL="0" indent="0">
              <a:spcBef>
                <a:spcPts val="0"/>
              </a:spcBef>
              <a:buNone/>
              <a:tabLst>
                <a:tab pos="1376363" algn="l"/>
              </a:tabLst>
            </a:pPr>
            <a:r>
              <a:rPr lang="en-US" sz="1200" dirty="0">
                <a:solidFill>
                  <a:srgbClr val="000000"/>
                </a:solidFill>
              </a:rPr>
              <a:t>  margin: 0 auto;</a:t>
            </a:r>
          </a:p>
          <a:p>
            <a:pPr marL="0" indent="0">
              <a:spcBef>
                <a:spcPts val="0"/>
              </a:spcBef>
              <a:buNone/>
              <a:tabLst>
                <a:tab pos="1376363" algn="l"/>
              </a:tabLst>
            </a:pPr>
            <a:r>
              <a:rPr lang="en-US" sz="1200" dirty="0">
                <a:solidFill>
                  <a:srgbClr val="000000"/>
                </a:solidFill>
              </a:rPr>
              <a:t>  width: </a:t>
            </a:r>
            <a:r>
              <a:rPr lang="en-US" sz="1200" dirty="0" err="1">
                <a:solidFill>
                  <a:srgbClr val="000000"/>
                </a:solidFill>
              </a:rPr>
              <a:t>960px</a:t>
            </a:r>
            <a:r>
              <a:rPr lang="en-US" sz="1200" dirty="0">
                <a:solidFill>
                  <a:srgbClr val="000000"/>
                </a:solidFill>
              </a:rPr>
              <a:t>;	</a:t>
            </a:r>
          </a:p>
          <a:p>
            <a:pPr marL="0" indent="0">
              <a:spcBef>
                <a:spcPts val="0"/>
              </a:spcBef>
              <a:buNone/>
              <a:tabLst>
                <a:tab pos="1376363" algn="l"/>
              </a:tabLst>
            </a:pPr>
            <a:r>
              <a:rPr lang="en-US" sz="1200" dirty="0">
                <a:solidFill>
                  <a:srgbClr val="000000"/>
                </a:solidFill>
              </a:rPr>
              <a:t>  background: #</a:t>
            </a:r>
            <a:r>
              <a:rPr lang="en-US" sz="1200" dirty="0" err="1">
                <a:solidFill>
                  <a:srgbClr val="000000"/>
                </a:solidFill>
              </a:rPr>
              <a:t>eee</a:t>
            </a:r>
            <a:r>
              <a:rPr lang="en-US" sz="1200" dirty="0">
                <a:solidFill>
                  <a:srgbClr val="000000"/>
                </a:solidFill>
              </a:rPr>
              <a:t>; /* same as aside */</a:t>
            </a:r>
          </a:p>
          <a:p>
            <a:pPr marL="0" indent="0">
              <a:spcBef>
                <a:spcPts val="0"/>
              </a:spcBef>
              <a:buNone/>
              <a:tabLst>
                <a:tab pos="1376363" algn="l"/>
              </a:tabLst>
            </a:pPr>
            <a:r>
              <a:rPr lang="en-US" sz="1200" dirty="0">
                <a:solidFill>
                  <a:srgbClr val="000000"/>
                </a:solidFill>
              </a:rPr>
              <a:t>  text-align: left; </a:t>
            </a:r>
          </a:p>
          <a:p>
            <a:pPr marL="0" indent="0">
              <a:spcBef>
                <a:spcPts val="0"/>
              </a:spcBef>
              <a:buNone/>
              <a:tabLst>
                <a:tab pos="1376363" algn="l"/>
              </a:tabLst>
            </a:pPr>
            <a:r>
              <a:rPr lang="en-US" sz="1200" dirty="0">
                <a:solidFill>
                  <a:srgbClr val="000000"/>
                </a:solidFill>
              </a:rPr>
              <a:t>}</a:t>
            </a:r>
          </a:p>
          <a:p>
            <a:pPr marL="0" indent="0">
              <a:spcBef>
                <a:spcPts val="0"/>
              </a:spcBef>
              <a:buNone/>
              <a:tabLst>
                <a:tab pos="1376363" algn="l"/>
              </a:tabLst>
            </a:pPr>
            <a:endParaRPr lang="en-US" sz="1200" dirty="0">
              <a:solidFill>
                <a:srgbClr val="000000"/>
              </a:solidFill>
            </a:endParaRPr>
          </a:p>
          <a:p>
            <a:pPr marL="0" indent="0">
              <a:spcBef>
                <a:spcPts val="0"/>
              </a:spcBef>
              <a:buNone/>
              <a:tabLst>
                <a:tab pos="1376363" algn="l"/>
              </a:tabLst>
            </a:pPr>
            <a:r>
              <a:rPr lang="en-US" sz="1200" dirty="0">
                <a:solidFill>
                  <a:srgbClr val="000000"/>
                </a:solidFill>
              </a:rPr>
              <a:t>OR…</a:t>
            </a:r>
          </a:p>
          <a:p>
            <a:pPr marL="0" marR="0" indent="0" algn="l" defTabSz="914400" rtl="0" eaLnBrk="1" fontAlgn="auto" latinLnBrk="0" hangingPunct="1">
              <a:lnSpc>
                <a:spcPct val="100000"/>
              </a:lnSpc>
              <a:spcBef>
                <a:spcPts val="0"/>
              </a:spcBef>
              <a:spcAft>
                <a:spcPts val="0"/>
              </a:spcAft>
              <a:buClrTx/>
              <a:buSzTx/>
              <a:buFontTx/>
              <a:buNone/>
              <a:tabLst>
                <a:tab pos="1376363" algn="l"/>
              </a:tabLst>
              <a:defRPr/>
            </a:pPr>
            <a:r>
              <a:rPr lang="en-US" sz="1200" dirty="0">
                <a:solidFill>
                  <a:srgbClr val="000000"/>
                </a:solidFill>
              </a:rPr>
              <a:t>#wrapper {</a:t>
            </a:r>
          </a:p>
          <a:p>
            <a:pPr marL="0" indent="0">
              <a:spcBef>
                <a:spcPts val="0"/>
              </a:spcBef>
              <a:buNone/>
              <a:tabLst>
                <a:tab pos="1376363" algn="l"/>
              </a:tabLst>
            </a:pPr>
            <a:r>
              <a:rPr lang="en-US" sz="1200" dirty="0">
                <a:solidFill>
                  <a:srgbClr val="000000"/>
                </a:solidFill>
              </a:rPr>
              <a:t>}</a:t>
            </a: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FD679F3-A498-477D-8DDF-B51930DE9DE4}" type="slidenum">
              <a:rPr lang="en-US" smtClean="0"/>
              <a:t>13</a:t>
            </a:fld>
            <a:endParaRPr lang="en-US"/>
          </a:p>
        </p:txBody>
      </p:sp>
    </p:spTree>
    <p:extLst>
      <p:ext uri="{BB962C8B-B14F-4D97-AF65-F5344CB8AC3E}">
        <p14:creationId xmlns:p14="http://schemas.microsoft.com/office/powerpoint/2010/main" val="33805272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Class – reuse per page</a:t>
            </a:r>
          </a:p>
          <a:p>
            <a:r>
              <a:rPr lang="en-US" sz="1200" b="0" i="0" kern="1200" dirty="0">
                <a:solidFill>
                  <a:schemeClr val="tx1"/>
                </a:solidFill>
                <a:effectLst/>
                <a:latin typeface="+mn-lt"/>
                <a:ea typeface="+mn-ea"/>
                <a:cs typeface="+mn-cs"/>
              </a:rPr>
              <a:t>ID – once per page</a:t>
            </a:r>
          </a:p>
          <a:p>
            <a:endParaRPr lang="en-US" sz="1200" b="0" i="0" kern="1200" dirty="0">
              <a:solidFill>
                <a:schemeClr val="tx1"/>
              </a:solidFill>
              <a:effectLst/>
              <a:latin typeface="+mn-lt"/>
              <a:ea typeface="+mn-ea"/>
              <a:cs typeface="+mn-cs"/>
            </a:endParaRPr>
          </a:p>
          <a:p>
            <a:pPr marL="1828800" indent="-1828800">
              <a:spcBef>
                <a:spcPts val="600"/>
              </a:spcBef>
              <a:buNone/>
            </a:pPr>
            <a:r>
              <a:rPr lang="en-US" sz="1200" b="1" dirty="0" err="1"/>
              <a:t>css</a:t>
            </a:r>
            <a:r>
              <a:rPr lang="en-US" sz="1200" b="1" dirty="0"/>
              <a:t> examples</a:t>
            </a:r>
            <a:endParaRPr lang="en-US" sz="1200" dirty="0">
              <a:solidFill>
                <a:srgbClr val="000000"/>
              </a:solidFill>
            </a:endParaRPr>
          </a:p>
          <a:p>
            <a:pPr marL="0" indent="0">
              <a:spcBef>
                <a:spcPts val="0"/>
              </a:spcBef>
              <a:buNone/>
              <a:tabLst>
                <a:tab pos="1376363" algn="l"/>
              </a:tabLst>
            </a:pPr>
            <a:endParaRPr lang="en-US" sz="1200" dirty="0">
              <a:solidFill>
                <a:srgbClr val="000000"/>
              </a:solidFill>
            </a:endParaRPr>
          </a:p>
          <a:p>
            <a:pPr marL="0" indent="0">
              <a:spcBef>
                <a:spcPts val="0"/>
              </a:spcBef>
              <a:buNone/>
              <a:tabLst>
                <a:tab pos="1376363" algn="l"/>
              </a:tabLst>
            </a:pPr>
            <a:r>
              <a:rPr lang="en-US" sz="1200" dirty="0">
                <a:solidFill>
                  <a:srgbClr val="000000"/>
                </a:solidFill>
              </a:rPr>
              <a:t>body {    </a:t>
            </a:r>
          </a:p>
          <a:p>
            <a:pPr marL="0" indent="0">
              <a:spcBef>
                <a:spcPts val="0"/>
              </a:spcBef>
              <a:buNone/>
              <a:tabLst>
                <a:tab pos="1376363" algn="l"/>
              </a:tabLst>
            </a:pPr>
            <a:r>
              <a:rPr lang="en-US" sz="1200" dirty="0">
                <a:solidFill>
                  <a:srgbClr val="000000"/>
                </a:solidFill>
              </a:rPr>
              <a:t>  font: 100%/1.4 Verdana, Arial, Helvetica, sans-serif;</a:t>
            </a:r>
          </a:p>
          <a:p>
            <a:pPr marL="0" indent="0">
              <a:spcBef>
                <a:spcPts val="0"/>
              </a:spcBef>
              <a:buNone/>
              <a:tabLst>
                <a:tab pos="1376363" algn="l"/>
              </a:tabLst>
            </a:pPr>
            <a:r>
              <a:rPr lang="en-US" sz="1200" dirty="0">
                <a:solidFill>
                  <a:srgbClr val="000000"/>
                </a:solidFill>
              </a:rPr>
              <a:t>  background-color: #</a:t>
            </a:r>
            <a:r>
              <a:rPr lang="en-US" sz="1200" dirty="0" err="1">
                <a:solidFill>
                  <a:srgbClr val="000000"/>
                </a:solidFill>
              </a:rPr>
              <a:t>f66</a:t>
            </a:r>
            <a:r>
              <a:rPr lang="en-US" sz="1200" dirty="0">
                <a:solidFill>
                  <a:srgbClr val="000000"/>
                </a:solidFill>
              </a:rPr>
              <a:t>;</a:t>
            </a:r>
          </a:p>
          <a:p>
            <a:pPr marL="0" indent="0">
              <a:spcBef>
                <a:spcPts val="0"/>
              </a:spcBef>
              <a:buNone/>
              <a:tabLst>
                <a:tab pos="1376363" algn="l"/>
              </a:tabLst>
            </a:pPr>
            <a:r>
              <a:rPr lang="en-US" sz="1200" dirty="0">
                <a:solidFill>
                  <a:srgbClr val="000000"/>
                </a:solidFill>
              </a:rPr>
              <a:t>  margin: 0;</a:t>
            </a:r>
          </a:p>
          <a:p>
            <a:pPr marL="0" indent="0">
              <a:spcBef>
                <a:spcPts val="0"/>
              </a:spcBef>
              <a:buNone/>
              <a:tabLst>
                <a:tab pos="1376363" algn="l"/>
              </a:tabLst>
            </a:pPr>
            <a:r>
              <a:rPr lang="en-US" sz="1200" dirty="0">
                <a:solidFill>
                  <a:srgbClr val="000000"/>
                </a:solidFill>
              </a:rPr>
              <a:t>  padding: 0;</a:t>
            </a:r>
          </a:p>
          <a:p>
            <a:pPr marL="0" indent="0">
              <a:spcBef>
                <a:spcPts val="0"/>
              </a:spcBef>
              <a:buNone/>
              <a:tabLst>
                <a:tab pos="1376363" algn="l"/>
              </a:tabLst>
            </a:pPr>
            <a:r>
              <a:rPr lang="en-US" sz="1200" dirty="0">
                <a:solidFill>
                  <a:srgbClr val="000000"/>
                </a:solidFill>
              </a:rPr>
              <a:t>  color: #000;   /* black font color */</a:t>
            </a:r>
          </a:p>
          <a:p>
            <a:pPr marL="0" indent="0">
              <a:spcBef>
                <a:spcPts val="0"/>
              </a:spcBef>
              <a:buNone/>
              <a:tabLst>
                <a:tab pos="1376363" algn="l"/>
              </a:tabLst>
            </a:pPr>
            <a:r>
              <a:rPr lang="en-US" sz="1200" dirty="0">
                <a:solidFill>
                  <a:srgbClr val="000000"/>
                </a:solidFill>
              </a:rPr>
              <a:t>}</a:t>
            </a:r>
          </a:p>
          <a:p>
            <a:pPr marL="0" indent="0">
              <a:spcBef>
                <a:spcPts val="0"/>
              </a:spcBef>
              <a:buNone/>
              <a:tabLst>
                <a:tab pos="1376363" algn="l"/>
              </a:tabLst>
            </a:pPr>
            <a:endParaRPr lang="en-US" sz="1200" dirty="0">
              <a:solidFill>
                <a:srgbClr val="000000"/>
              </a:solidFill>
            </a:endParaRPr>
          </a:p>
          <a:p>
            <a:pPr marL="0" indent="0">
              <a:spcBef>
                <a:spcPts val="0"/>
              </a:spcBef>
              <a:buNone/>
              <a:tabLst>
                <a:tab pos="1376363" algn="l"/>
              </a:tabLst>
            </a:pPr>
            <a:r>
              <a:rPr lang="en-US" sz="1200" dirty="0">
                <a:solidFill>
                  <a:srgbClr val="000000"/>
                </a:solidFill>
              </a:rPr>
              <a:t>.wrapper {</a:t>
            </a:r>
          </a:p>
          <a:p>
            <a:pPr marL="0" indent="0">
              <a:spcBef>
                <a:spcPts val="0"/>
              </a:spcBef>
              <a:buNone/>
              <a:tabLst>
                <a:tab pos="1376363" algn="l"/>
              </a:tabLst>
            </a:pPr>
            <a:r>
              <a:rPr lang="en-US" sz="1200" dirty="0">
                <a:solidFill>
                  <a:srgbClr val="000000"/>
                </a:solidFill>
              </a:rPr>
              <a:t>  margin: 0 auto;</a:t>
            </a:r>
          </a:p>
          <a:p>
            <a:pPr marL="0" indent="0">
              <a:spcBef>
                <a:spcPts val="0"/>
              </a:spcBef>
              <a:buNone/>
              <a:tabLst>
                <a:tab pos="1376363" algn="l"/>
              </a:tabLst>
            </a:pPr>
            <a:r>
              <a:rPr lang="en-US" sz="1200" dirty="0">
                <a:solidFill>
                  <a:srgbClr val="000000"/>
                </a:solidFill>
              </a:rPr>
              <a:t>  width: </a:t>
            </a:r>
            <a:r>
              <a:rPr lang="en-US" sz="1200" dirty="0" err="1">
                <a:solidFill>
                  <a:srgbClr val="000000"/>
                </a:solidFill>
              </a:rPr>
              <a:t>960px</a:t>
            </a:r>
            <a:r>
              <a:rPr lang="en-US" sz="1200" dirty="0">
                <a:solidFill>
                  <a:srgbClr val="000000"/>
                </a:solidFill>
              </a:rPr>
              <a:t>;	</a:t>
            </a:r>
          </a:p>
          <a:p>
            <a:pPr marL="0" indent="0">
              <a:spcBef>
                <a:spcPts val="0"/>
              </a:spcBef>
              <a:buNone/>
              <a:tabLst>
                <a:tab pos="1376363" algn="l"/>
              </a:tabLst>
            </a:pPr>
            <a:r>
              <a:rPr lang="en-US" sz="1200" dirty="0">
                <a:solidFill>
                  <a:srgbClr val="000000"/>
                </a:solidFill>
              </a:rPr>
              <a:t>  background: #</a:t>
            </a:r>
            <a:r>
              <a:rPr lang="en-US" sz="1200" dirty="0" err="1">
                <a:solidFill>
                  <a:srgbClr val="000000"/>
                </a:solidFill>
              </a:rPr>
              <a:t>eee</a:t>
            </a:r>
            <a:r>
              <a:rPr lang="en-US" sz="1200" dirty="0">
                <a:solidFill>
                  <a:srgbClr val="000000"/>
                </a:solidFill>
              </a:rPr>
              <a:t>; /* same as aside */</a:t>
            </a:r>
          </a:p>
          <a:p>
            <a:pPr marL="0" indent="0">
              <a:spcBef>
                <a:spcPts val="0"/>
              </a:spcBef>
              <a:buNone/>
              <a:tabLst>
                <a:tab pos="1376363" algn="l"/>
              </a:tabLst>
            </a:pPr>
            <a:r>
              <a:rPr lang="en-US" sz="1200" dirty="0">
                <a:solidFill>
                  <a:srgbClr val="000000"/>
                </a:solidFill>
              </a:rPr>
              <a:t>  text-align: left; </a:t>
            </a:r>
          </a:p>
          <a:p>
            <a:pPr marL="0" indent="0">
              <a:spcBef>
                <a:spcPts val="0"/>
              </a:spcBef>
              <a:buNone/>
              <a:tabLst>
                <a:tab pos="1376363" algn="l"/>
              </a:tabLst>
            </a:pPr>
            <a:r>
              <a:rPr lang="en-US" sz="1200" dirty="0">
                <a:solidFill>
                  <a:srgbClr val="000000"/>
                </a:solidFill>
              </a:rPr>
              <a:t>}</a:t>
            </a:r>
          </a:p>
          <a:p>
            <a:pPr marL="0" indent="0">
              <a:spcBef>
                <a:spcPts val="0"/>
              </a:spcBef>
              <a:buNone/>
              <a:tabLst>
                <a:tab pos="1376363" algn="l"/>
              </a:tabLst>
            </a:pPr>
            <a:endParaRPr lang="en-US" sz="1200" dirty="0">
              <a:solidFill>
                <a:srgbClr val="000000"/>
              </a:solidFill>
            </a:endParaRPr>
          </a:p>
          <a:p>
            <a:pPr marL="0" indent="0">
              <a:spcBef>
                <a:spcPts val="0"/>
              </a:spcBef>
              <a:buNone/>
              <a:tabLst>
                <a:tab pos="1376363" algn="l"/>
              </a:tabLst>
            </a:pPr>
            <a:r>
              <a:rPr lang="en-US" sz="1200" dirty="0">
                <a:solidFill>
                  <a:srgbClr val="000000"/>
                </a:solidFill>
              </a:rPr>
              <a:t>OR…</a:t>
            </a:r>
          </a:p>
          <a:p>
            <a:pPr marL="0" marR="0" indent="0" algn="l" defTabSz="914400" rtl="0" eaLnBrk="1" fontAlgn="auto" latinLnBrk="0" hangingPunct="1">
              <a:lnSpc>
                <a:spcPct val="100000"/>
              </a:lnSpc>
              <a:spcBef>
                <a:spcPts val="0"/>
              </a:spcBef>
              <a:spcAft>
                <a:spcPts val="0"/>
              </a:spcAft>
              <a:buClrTx/>
              <a:buSzTx/>
              <a:buFontTx/>
              <a:buNone/>
              <a:tabLst>
                <a:tab pos="1376363" algn="l"/>
              </a:tabLst>
              <a:defRPr/>
            </a:pPr>
            <a:r>
              <a:rPr lang="en-US" sz="1200" dirty="0">
                <a:solidFill>
                  <a:srgbClr val="000000"/>
                </a:solidFill>
              </a:rPr>
              <a:t>#wrapper {</a:t>
            </a:r>
          </a:p>
          <a:p>
            <a:pPr marL="0" indent="0">
              <a:spcBef>
                <a:spcPts val="0"/>
              </a:spcBef>
              <a:buNone/>
              <a:tabLst>
                <a:tab pos="1376363" algn="l"/>
              </a:tabLst>
            </a:pPr>
            <a:r>
              <a:rPr lang="en-US" sz="1200" dirty="0">
                <a:solidFill>
                  <a:srgbClr val="000000"/>
                </a:solidFill>
              </a:rPr>
              <a:t>}</a:t>
            </a: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FD679F3-A498-477D-8DDF-B51930DE9DE4}" type="slidenum">
              <a:rPr lang="en-US" smtClean="0"/>
              <a:t>14</a:t>
            </a:fld>
            <a:endParaRPr lang="en-US"/>
          </a:p>
        </p:txBody>
      </p:sp>
    </p:spTree>
    <p:extLst>
      <p:ext uri="{BB962C8B-B14F-4D97-AF65-F5344CB8AC3E}">
        <p14:creationId xmlns:p14="http://schemas.microsoft.com/office/powerpoint/2010/main" val="33805272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Class – reuse per page</a:t>
            </a:r>
          </a:p>
          <a:p>
            <a:r>
              <a:rPr lang="en-US" sz="1200" b="0" i="0" kern="1200" dirty="0">
                <a:solidFill>
                  <a:schemeClr val="tx1"/>
                </a:solidFill>
                <a:effectLst/>
                <a:latin typeface="+mn-lt"/>
                <a:ea typeface="+mn-ea"/>
                <a:cs typeface="+mn-cs"/>
              </a:rPr>
              <a:t>ID – once per page</a:t>
            </a:r>
          </a:p>
          <a:p>
            <a:endParaRPr lang="en-US" sz="1200" b="0" i="0" kern="1200" dirty="0">
              <a:solidFill>
                <a:schemeClr val="tx1"/>
              </a:solidFill>
              <a:effectLst/>
              <a:latin typeface="+mn-lt"/>
              <a:ea typeface="+mn-ea"/>
              <a:cs typeface="+mn-cs"/>
            </a:endParaRPr>
          </a:p>
          <a:p>
            <a:pPr marL="1828800" indent="-1828800">
              <a:spcBef>
                <a:spcPts val="600"/>
              </a:spcBef>
              <a:buNone/>
            </a:pPr>
            <a:r>
              <a:rPr lang="en-US" sz="1200" b="1" dirty="0" err="1"/>
              <a:t>css</a:t>
            </a:r>
            <a:r>
              <a:rPr lang="en-US" sz="1200" b="1" dirty="0"/>
              <a:t> examples</a:t>
            </a:r>
            <a:endParaRPr lang="en-US" sz="1200" dirty="0">
              <a:solidFill>
                <a:srgbClr val="000000"/>
              </a:solidFill>
            </a:endParaRPr>
          </a:p>
          <a:p>
            <a:pPr marL="0" indent="0">
              <a:spcBef>
                <a:spcPts val="0"/>
              </a:spcBef>
              <a:buNone/>
              <a:tabLst>
                <a:tab pos="1376363" algn="l"/>
              </a:tabLst>
            </a:pPr>
            <a:endParaRPr lang="en-US" sz="1200" dirty="0">
              <a:solidFill>
                <a:srgbClr val="000000"/>
              </a:solidFill>
            </a:endParaRPr>
          </a:p>
          <a:p>
            <a:pPr marL="0" indent="0">
              <a:spcBef>
                <a:spcPts val="0"/>
              </a:spcBef>
              <a:buNone/>
              <a:tabLst>
                <a:tab pos="1376363" algn="l"/>
              </a:tabLst>
            </a:pPr>
            <a:r>
              <a:rPr lang="en-US" sz="1200" dirty="0">
                <a:solidFill>
                  <a:srgbClr val="000000"/>
                </a:solidFill>
              </a:rPr>
              <a:t>body {    </a:t>
            </a:r>
          </a:p>
          <a:p>
            <a:pPr marL="0" indent="0">
              <a:spcBef>
                <a:spcPts val="0"/>
              </a:spcBef>
              <a:buNone/>
              <a:tabLst>
                <a:tab pos="1376363" algn="l"/>
              </a:tabLst>
            </a:pPr>
            <a:r>
              <a:rPr lang="en-US" sz="1200" dirty="0">
                <a:solidFill>
                  <a:srgbClr val="000000"/>
                </a:solidFill>
              </a:rPr>
              <a:t>  font: 100%/1.4 Verdana, Arial, Helvetica, sans-serif;</a:t>
            </a:r>
          </a:p>
          <a:p>
            <a:pPr marL="0" indent="0">
              <a:spcBef>
                <a:spcPts val="0"/>
              </a:spcBef>
              <a:buNone/>
              <a:tabLst>
                <a:tab pos="1376363" algn="l"/>
              </a:tabLst>
            </a:pPr>
            <a:r>
              <a:rPr lang="en-US" sz="1200" dirty="0">
                <a:solidFill>
                  <a:srgbClr val="000000"/>
                </a:solidFill>
              </a:rPr>
              <a:t>  background-color: #</a:t>
            </a:r>
            <a:r>
              <a:rPr lang="en-US" sz="1200" dirty="0" err="1">
                <a:solidFill>
                  <a:srgbClr val="000000"/>
                </a:solidFill>
              </a:rPr>
              <a:t>f66</a:t>
            </a:r>
            <a:r>
              <a:rPr lang="en-US" sz="1200" dirty="0">
                <a:solidFill>
                  <a:srgbClr val="000000"/>
                </a:solidFill>
              </a:rPr>
              <a:t>;</a:t>
            </a:r>
          </a:p>
          <a:p>
            <a:pPr marL="0" indent="0">
              <a:spcBef>
                <a:spcPts val="0"/>
              </a:spcBef>
              <a:buNone/>
              <a:tabLst>
                <a:tab pos="1376363" algn="l"/>
              </a:tabLst>
            </a:pPr>
            <a:r>
              <a:rPr lang="en-US" sz="1200" dirty="0">
                <a:solidFill>
                  <a:srgbClr val="000000"/>
                </a:solidFill>
              </a:rPr>
              <a:t>  margin: 0;</a:t>
            </a:r>
          </a:p>
          <a:p>
            <a:pPr marL="0" indent="0">
              <a:spcBef>
                <a:spcPts val="0"/>
              </a:spcBef>
              <a:buNone/>
              <a:tabLst>
                <a:tab pos="1376363" algn="l"/>
              </a:tabLst>
            </a:pPr>
            <a:r>
              <a:rPr lang="en-US" sz="1200" dirty="0">
                <a:solidFill>
                  <a:srgbClr val="000000"/>
                </a:solidFill>
              </a:rPr>
              <a:t>  padding: 0;</a:t>
            </a:r>
          </a:p>
          <a:p>
            <a:pPr marL="0" indent="0">
              <a:spcBef>
                <a:spcPts val="0"/>
              </a:spcBef>
              <a:buNone/>
              <a:tabLst>
                <a:tab pos="1376363" algn="l"/>
              </a:tabLst>
            </a:pPr>
            <a:r>
              <a:rPr lang="en-US" sz="1200" dirty="0">
                <a:solidFill>
                  <a:srgbClr val="000000"/>
                </a:solidFill>
              </a:rPr>
              <a:t>  color: #000;   /* black font color */</a:t>
            </a:r>
          </a:p>
          <a:p>
            <a:pPr marL="0" indent="0">
              <a:spcBef>
                <a:spcPts val="0"/>
              </a:spcBef>
              <a:buNone/>
              <a:tabLst>
                <a:tab pos="1376363" algn="l"/>
              </a:tabLst>
            </a:pPr>
            <a:r>
              <a:rPr lang="en-US" sz="1200" dirty="0">
                <a:solidFill>
                  <a:srgbClr val="000000"/>
                </a:solidFill>
              </a:rPr>
              <a:t>}</a:t>
            </a:r>
          </a:p>
          <a:p>
            <a:pPr marL="0" indent="0">
              <a:spcBef>
                <a:spcPts val="0"/>
              </a:spcBef>
              <a:buNone/>
              <a:tabLst>
                <a:tab pos="1376363" algn="l"/>
              </a:tabLst>
            </a:pPr>
            <a:endParaRPr lang="en-US" sz="1200" dirty="0">
              <a:solidFill>
                <a:srgbClr val="000000"/>
              </a:solidFill>
            </a:endParaRPr>
          </a:p>
          <a:p>
            <a:pPr marL="0" indent="0">
              <a:spcBef>
                <a:spcPts val="0"/>
              </a:spcBef>
              <a:buNone/>
              <a:tabLst>
                <a:tab pos="1376363" algn="l"/>
              </a:tabLst>
            </a:pPr>
            <a:r>
              <a:rPr lang="en-US" sz="1200" dirty="0">
                <a:solidFill>
                  <a:srgbClr val="000000"/>
                </a:solidFill>
              </a:rPr>
              <a:t>.wrapper {</a:t>
            </a:r>
          </a:p>
          <a:p>
            <a:pPr marL="0" indent="0">
              <a:spcBef>
                <a:spcPts val="0"/>
              </a:spcBef>
              <a:buNone/>
              <a:tabLst>
                <a:tab pos="1376363" algn="l"/>
              </a:tabLst>
            </a:pPr>
            <a:r>
              <a:rPr lang="en-US" sz="1200" dirty="0">
                <a:solidFill>
                  <a:srgbClr val="000000"/>
                </a:solidFill>
              </a:rPr>
              <a:t>  margin: 0 auto;</a:t>
            </a:r>
          </a:p>
          <a:p>
            <a:pPr marL="0" indent="0">
              <a:spcBef>
                <a:spcPts val="0"/>
              </a:spcBef>
              <a:buNone/>
              <a:tabLst>
                <a:tab pos="1376363" algn="l"/>
              </a:tabLst>
            </a:pPr>
            <a:r>
              <a:rPr lang="en-US" sz="1200" dirty="0">
                <a:solidFill>
                  <a:srgbClr val="000000"/>
                </a:solidFill>
              </a:rPr>
              <a:t>  width: </a:t>
            </a:r>
            <a:r>
              <a:rPr lang="en-US" sz="1200" dirty="0" err="1">
                <a:solidFill>
                  <a:srgbClr val="000000"/>
                </a:solidFill>
              </a:rPr>
              <a:t>960px</a:t>
            </a:r>
            <a:r>
              <a:rPr lang="en-US" sz="1200" dirty="0">
                <a:solidFill>
                  <a:srgbClr val="000000"/>
                </a:solidFill>
              </a:rPr>
              <a:t>;	</a:t>
            </a:r>
          </a:p>
          <a:p>
            <a:pPr marL="0" indent="0">
              <a:spcBef>
                <a:spcPts val="0"/>
              </a:spcBef>
              <a:buNone/>
              <a:tabLst>
                <a:tab pos="1376363" algn="l"/>
              </a:tabLst>
            </a:pPr>
            <a:r>
              <a:rPr lang="en-US" sz="1200" dirty="0">
                <a:solidFill>
                  <a:srgbClr val="000000"/>
                </a:solidFill>
              </a:rPr>
              <a:t>  background: #</a:t>
            </a:r>
            <a:r>
              <a:rPr lang="en-US" sz="1200" dirty="0" err="1">
                <a:solidFill>
                  <a:srgbClr val="000000"/>
                </a:solidFill>
              </a:rPr>
              <a:t>eee</a:t>
            </a:r>
            <a:r>
              <a:rPr lang="en-US" sz="1200" dirty="0">
                <a:solidFill>
                  <a:srgbClr val="000000"/>
                </a:solidFill>
              </a:rPr>
              <a:t>; /* same as aside */</a:t>
            </a:r>
          </a:p>
          <a:p>
            <a:pPr marL="0" indent="0">
              <a:spcBef>
                <a:spcPts val="0"/>
              </a:spcBef>
              <a:buNone/>
              <a:tabLst>
                <a:tab pos="1376363" algn="l"/>
              </a:tabLst>
            </a:pPr>
            <a:r>
              <a:rPr lang="en-US" sz="1200" dirty="0">
                <a:solidFill>
                  <a:srgbClr val="000000"/>
                </a:solidFill>
              </a:rPr>
              <a:t>  text-align: left; </a:t>
            </a:r>
          </a:p>
          <a:p>
            <a:pPr marL="0" indent="0">
              <a:spcBef>
                <a:spcPts val="0"/>
              </a:spcBef>
              <a:buNone/>
              <a:tabLst>
                <a:tab pos="1376363" algn="l"/>
              </a:tabLst>
            </a:pPr>
            <a:r>
              <a:rPr lang="en-US" sz="1200" dirty="0">
                <a:solidFill>
                  <a:srgbClr val="000000"/>
                </a:solidFill>
              </a:rPr>
              <a:t>}</a:t>
            </a:r>
          </a:p>
          <a:p>
            <a:pPr marL="0" indent="0">
              <a:spcBef>
                <a:spcPts val="0"/>
              </a:spcBef>
              <a:buNone/>
              <a:tabLst>
                <a:tab pos="1376363" algn="l"/>
              </a:tabLst>
            </a:pPr>
            <a:endParaRPr lang="en-US" sz="1200" dirty="0">
              <a:solidFill>
                <a:srgbClr val="000000"/>
              </a:solidFill>
            </a:endParaRPr>
          </a:p>
          <a:p>
            <a:pPr marL="0" indent="0">
              <a:spcBef>
                <a:spcPts val="0"/>
              </a:spcBef>
              <a:buNone/>
              <a:tabLst>
                <a:tab pos="1376363" algn="l"/>
              </a:tabLst>
            </a:pPr>
            <a:r>
              <a:rPr lang="en-US" sz="1200" dirty="0">
                <a:solidFill>
                  <a:srgbClr val="000000"/>
                </a:solidFill>
              </a:rPr>
              <a:t>OR…</a:t>
            </a:r>
          </a:p>
          <a:p>
            <a:pPr marL="0" marR="0" indent="0" algn="l" defTabSz="914400" rtl="0" eaLnBrk="1" fontAlgn="auto" latinLnBrk="0" hangingPunct="1">
              <a:lnSpc>
                <a:spcPct val="100000"/>
              </a:lnSpc>
              <a:spcBef>
                <a:spcPts val="0"/>
              </a:spcBef>
              <a:spcAft>
                <a:spcPts val="0"/>
              </a:spcAft>
              <a:buClrTx/>
              <a:buSzTx/>
              <a:buFontTx/>
              <a:buNone/>
              <a:tabLst>
                <a:tab pos="1376363" algn="l"/>
              </a:tabLst>
              <a:defRPr/>
            </a:pPr>
            <a:r>
              <a:rPr lang="en-US" sz="1200" dirty="0">
                <a:solidFill>
                  <a:srgbClr val="000000"/>
                </a:solidFill>
              </a:rPr>
              <a:t>#wrapper {</a:t>
            </a:r>
          </a:p>
          <a:p>
            <a:pPr marL="0" indent="0">
              <a:spcBef>
                <a:spcPts val="0"/>
              </a:spcBef>
              <a:buNone/>
              <a:tabLst>
                <a:tab pos="1376363" algn="l"/>
              </a:tabLst>
            </a:pPr>
            <a:r>
              <a:rPr lang="en-US" sz="1200" dirty="0">
                <a:solidFill>
                  <a:srgbClr val="000000"/>
                </a:solidFill>
              </a:rPr>
              <a:t>}</a:t>
            </a: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FD679F3-A498-477D-8DDF-B51930DE9DE4}" type="slidenum">
              <a:rPr lang="en-US" smtClean="0"/>
              <a:t>15</a:t>
            </a:fld>
            <a:endParaRPr lang="en-US"/>
          </a:p>
        </p:txBody>
      </p:sp>
    </p:spTree>
    <p:extLst>
      <p:ext uri="{BB962C8B-B14F-4D97-AF65-F5344CB8AC3E}">
        <p14:creationId xmlns:p14="http://schemas.microsoft.com/office/powerpoint/2010/main" val="3380527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Class – reuse per page</a:t>
            </a:r>
          </a:p>
          <a:p>
            <a:r>
              <a:rPr lang="en-US" sz="1200" b="0" i="0" kern="1200" dirty="0">
                <a:solidFill>
                  <a:schemeClr val="tx1"/>
                </a:solidFill>
                <a:effectLst/>
                <a:latin typeface="+mn-lt"/>
                <a:ea typeface="+mn-ea"/>
                <a:cs typeface="+mn-cs"/>
              </a:rPr>
              <a:t>ID – once per page</a:t>
            </a:r>
          </a:p>
          <a:p>
            <a:endParaRPr lang="en-US" sz="1200" b="0" i="0" kern="1200" dirty="0">
              <a:solidFill>
                <a:schemeClr val="tx1"/>
              </a:solidFill>
              <a:effectLst/>
              <a:latin typeface="+mn-lt"/>
              <a:ea typeface="+mn-ea"/>
              <a:cs typeface="+mn-cs"/>
            </a:endParaRPr>
          </a:p>
          <a:p>
            <a:pPr marL="1828800" indent="-1828800">
              <a:spcBef>
                <a:spcPts val="600"/>
              </a:spcBef>
              <a:buNone/>
            </a:pPr>
            <a:r>
              <a:rPr lang="en-US" sz="1200" b="1" dirty="0" err="1"/>
              <a:t>css</a:t>
            </a:r>
            <a:r>
              <a:rPr lang="en-US" sz="1200" b="1" dirty="0"/>
              <a:t> examples</a:t>
            </a:r>
            <a:endParaRPr lang="en-US" sz="1200" dirty="0">
              <a:solidFill>
                <a:srgbClr val="000000"/>
              </a:solidFill>
            </a:endParaRPr>
          </a:p>
          <a:p>
            <a:pPr marL="0" indent="0">
              <a:spcBef>
                <a:spcPts val="0"/>
              </a:spcBef>
              <a:buNone/>
              <a:tabLst>
                <a:tab pos="1376363" algn="l"/>
              </a:tabLst>
            </a:pPr>
            <a:endParaRPr lang="en-US" sz="1200" dirty="0">
              <a:solidFill>
                <a:srgbClr val="000000"/>
              </a:solidFill>
            </a:endParaRPr>
          </a:p>
          <a:p>
            <a:pPr marL="0" indent="0">
              <a:spcBef>
                <a:spcPts val="0"/>
              </a:spcBef>
              <a:buNone/>
              <a:tabLst>
                <a:tab pos="1376363" algn="l"/>
              </a:tabLst>
            </a:pPr>
            <a:r>
              <a:rPr lang="en-US" sz="1200" dirty="0">
                <a:solidFill>
                  <a:srgbClr val="000000"/>
                </a:solidFill>
              </a:rPr>
              <a:t>body {    </a:t>
            </a:r>
          </a:p>
          <a:p>
            <a:pPr marL="0" indent="0">
              <a:spcBef>
                <a:spcPts val="0"/>
              </a:spcBef>
              <a:buNone/>
              <a:tabLst>
                <a:tab pos="1376363" algn="l"/>
              </a:tabLst>
            </a:pPr>
            <a:r>
              <a:rPr lang="en-US" sz="1200" dirty="0">
                <a:solidFill>
                  <a:srgbClr val="000000"/>
                </a:solidFill>
              </a:rPr>
              <a:t>  font: 100%/1.4 Verdana, Arial, Helvetica, sans-serif;</a:t>
            </a:r>
          </a:p>
          <a:p>
            <a:pPr marL="0" indent="0">
              <a:spcBef>
                <a:spcPts val="0"/>
              </a:spcBef>
              <a:buNone/>
              <a:tabLst>
                <a:tab pos="1376363" algn="l"/>
              </a:tabLst>
            </a:pPr>
            <a:r>
              <a:rPr lang="en-US" sz="1200" dirty="0">
                <a:solidFill>
                  <a:srgbClr val="000000"/>
                </a:solidFill>
              </a:rPr>
              <a:t>  background-color: #</a:t>
            </a:r>
            <a:r>
              <a:rPr lang="en-US" sz="1200" dirty="0" err="1">
                <a:solidFill>
                  <a:srgbClr val="000000"/>
                </a:solidFill>
              </a:rPr>
              <a:t>f66</a:t>
            </a:r>
            <a:r>
              <a:rPr lang="en-US" sz="1200" dirty="0">
                <a:solidFill>
                  <a:srgbClr val="000000"/>
                </a:solidFill>
              </a:rPr>
              <a:t>;</a:t>
            </a:r>
          </a:p>
          <a:p>
            <a:pPr marL="0" indent="0">
              <a:spcBef>
                <a:spcPts val="0"/>
              </a:spcBef>
              <a:buNone/>
              <a:tabLst>
                <a:tab pos="1376363" algn="l"/>
              </a:tabLst>
            </a:pPr>
            <a:r>
              <a:rPr lang="en-US" sz="1200" dirty="0">
                <a:solidFill>
                  <a:srgbClr val="000000"/>
                </a:solidFill>
              </a:rPr>
              <a:t>  margin: 0;</a:t>
            </a:r>
          </a:p>
          <a:p>
            <a:pPr marL="0" indent="0">
              <a:spcBef>
                <a:spcPts val="0"/>
              </a:spcBef>
              <a:buNone/>
              <a:tabLst>
                <a:tab pos="1376363" algn="l"/>
              </a:tabLst>
            </a:pPr>
            <a:r>
              <a:rPr lang="en-US" sz="1200" dirty="0">
                <a:solidFill>
                  <a:srgbClr val="000000"/>
                </a:solidFill>
              </a:rPr>
              <a:t>  padding: 0;</a:t>
            </a:r>
          </a:p>
          <a:p>
            <a:pPr marL="0" indent="0">
              <a:spcBef>
                <a:spcPts val="0"/>
              </a:spcBef>
              <a:buNone/>
              <a:tabLst>
                <a:tab pos="1376363" algn="l"/>
              </a:tabLst>
            </a:pPr>
            <a:r>
              <a:rPr lang="en-US" sz="1200" dirty="0">
                <a:solidFill>
                  <a:srgbClr val="000000"/>
                </a:solidFill>
              </a:rPr>
              <a:t>  color: #000;   /* black font color */</a:t>
            </a:r>
          </a:p>
          <a:p>
            <a:pPr marL="0" indent="0">
              <a:spcBef>
                <a:spcPts val="0"/>
              </a:spcBef>
              <a:buNone/>
              <a:tabLst>
                <a:tab pos="1376363" algn="l"/>
              </a:tabLst>
            </a:pPr>
            <a:r>
              <a:rPr lang="en-US" sz="1200" dirty="0">
                <a:solidFill>
                  <a:srgbClr val="000000"/>
                </a:solidFill>
              </a:rPr>
              <a:t>}</a:t>
            </a:r>
          </a:p>
          <a:p>
            <a:pPr marL="0" indent="0">
              <a:spcBef>
                <a:spcPts val="0"/>
              </a:spcBef>
              <a:buNone/>
              <a:tabLst>
                <a:tab pos="1376363" algn="l"/>
              </a:tabLst>
            </a:pPr>
            <a:endParaRPr lang="en-US" sz="1200" dirty="0">
              <a:solidFill>
                <a:srgbClr val="000000"/>
              </a:solidFill>
            </a:endParaRPr>
          </a:p>
          <a:p>
            <a:pPr marL="0" indent="0">
              <a:spcBef>
                <a:spcPts val="0"/>
              </a:spcBef>
              <a:buNone/>
              <a:tabLst>
                <a:tab pos="1376363" algn="l"/>
              </a:tabLst>
            </a:pPr>
            <a:r>
              <a:rPr lang="en-US" sz="1200" dirty="0">
                <a:solidFill>
                  <a:srgbClr val="000000"/>
                </a:solidFill>
              </a:rPr>
              <a:t>.wrapper {</a:t>
            </a:r>
          </a:p>
          <a:p>
            <a:pPr marL="0" indent="0">
              <a:spcBef>
                <a:spcPts val="0"/>
              </a:spcBef>
              <a:buNone/>
              <a:tabLst>
                <a:tab pos="1376363" algn="l"/>
              </a:tabLst>
            </a:pPr>
            <a:r>
              <a:rPr lang="en-US" sz="1200" dirty="0">
                <a:solidFill>
                  <a:srgbClr val="000000"/>
                </a:solidFill>
              </a:rPr>
              <a:t>  margin: 0 auto;</a:t>
            </a:r>
          </a:p>
          <a:p>
            <a:pPr marL="0" indent="0">
              <a:spcBef>
                <a:spcPts val="0"/>
              </a:spcBef>
              <a:buNone/>
              <a:tabLst>
                <a:tab pos="1376363" algn="l"/>
              </a:tabLst>
            </a:pPr>
            <a:r>
              <a:rPr lang="en-US" sz="1200" dirty="0">
                <a:solidFill>
                  <a:srgbClr val="000000"/>
                </a:solidFill>
              </a:rPr>
              <a:t>  width: </a:t>
            </a:r>
            <a:r>
              <a:rPr lang="en-US" sz="1200" dirty="0" err="1">
                <a:solidFill>
                  <a:srgbClr val="000000"/>
                </a:solidFill>
              </a:rPr>
              <a:t>960px</a:t>
            </a:r>
            <a:r>
              <a:rPr lang="en-US" sz="1200" dirty="0">
                <a:solidFill>
                  <a:srgbClr val="000000"/>
                </a:solidFill>
              </a:rPr>
              <a:t>;	</a:t>
            </a:r>
          </a:p>
          <a:p>
            <a:pPr marL="0" indent="0">
              <a:spcBef>
                <a:spcPts val="0"/>
              </a:spcBef>
              <a:buNone/>
              <a:tabLst>
                <a:tab pos="1376363" algn="l"/>
              </a:tabLst>
            </a:pPr>
            <a:r>
              <a:rPr lang="en-US" sz="1200" dirty="0">
                <a:solidFill>
                  <a:srgbClr val="000000"/>
                </a:solidFill>
              </a:rPr>
              <a:t>  background: #</a:t>
            </a:r>
            <a:r>
              <a:rPr lang="en-US" sz="1200" dirty="0" err="1">
                <a:solidFill>
                  <a:srgbClr val="000000"/>
                </a:solidFill>
              </a:rPr>
              <a:t>eee</a:t>
            </a:r>
            <a:r>
              <a:rPr lang="en-US" sz="1200" dirty="0">
                <a:solidFill>
                  <a:srgbClr val="000000"/>
                </a:solidFill>
              </a:rPr>
              <a:t>; /* same as aside */</a:t>
            </a:r>
          </a:p>
          <a:p>
            <a:pPr marL="0" indent="0">
              <a:spcBef>
                <a:spcPts val="0"/>
              </a:spcBef>
              <a:buNone/>
              <a:tabLst>
                <a:tab pos="1376363" algn="l"/>
              </a:tabLst>
            </a:pPr>
            <a:r>
              <a:rPr lang="en-US" sz="1200" dirty="0">
                <a:solidFill>
                  <a:srgbClr val="000000"/>
                </a:solidFill>
              </a:rPr>
              <a:t>  text-align: left; </a:t>
            </a:r>
          </a:p>
          <a:p>
            <a:pPr marL="0" indent="0">
              <a:spcBef>
                <a:spcPts val="0"/>
              </a:spcBef>
              <a:buNone/>
              <a:tabLst>
                <a:tab pos="1376363" algn="l"/>
              </a:tabLst>
            </a:pPr>
            <a:r>
              <a:rPr lang="en-US" sz="1200" dirty="0">
                <a:solidFill>
                  <a:srgbClr val="000000"/>
                </a:solidFill>
              </a:rPr>
              <a:t>}</a:t>
            </a:r>
          </a:p>
          <a:p>
            <a:pPr marL="0" indent="0">
              <a:spcBef>
                <a:spcPts val="0"/>
              </a:spcBef>
              <a:buNone/>
              <a:tabLst>
                <a:tab pos="1376363" algn="l"/>
              </a:tabLst>
            </a:pPr>
            <a:endParaRPr lang="en-US" sz="1200" dirty="0">
              <a:solidFill>
                <a:srgbClr val="000000"/>
              </a:solidFill>
            </a:endParaRPr>
          </a:p>
          <a:p>
            <a:pPr marL="0" indent="0">
              <a:spcBef>
                <a:spcPts val="0"/>
              </a:spcBef>
              <a:buNone/>
              <a:tabLst>
                <a:tab pos="1376363" algn="l"/>
              </a:tabLst>
            </a:pPr>
            <a:r>
              <a:rPr lang="en-US" sz="1200" dirty="0">
                <a:solidFill>
                  <a:srgbClr val="000000"/>
                </a:solidFill>
              </a:rPr>
              <a:t>OR…</a:t>
            </a:r>
          </a:p>
          <a:p>
            <a:pPr marL="0" marR="0" indent="0" algn="l" defTabSz="914400" rtl="0" eaLnBrk="1" fontAlgn="auto" latinLnBrk="0" hangingPunct="1">
              <a:lnSpc>
                <a:spcPct val="100000"/>
              </a:lnSpc>
              <a:spcBef>
                <a:spcPts val="0"/>
              </a:spcBef>
              <a:spcAft>
                <a:spcPts val="0"/>
              </a:spcAft>
              <a:buClrTx/>
              <a:buSzTx/>
              <a:buFontTx/>
              <a:buNone/>
              <a:tabLst>
                <a:tab pos="1376363" algn="l"/>
              </a:tabLst>
              <a:defRPr/>
            </a:pPr>
            <a:r>
              <a:rPr lang="en-US" sz="1200" dirty="0">
                <a:solidFill>
                  <a:srgbClr val="000000"/>
                </a:solidFill>
              </a:rPr>
              <a:t>#wrapper {</a:t>
            </a:r>
          </a:p>
          <a:p>
            <a:pPr marL="0" indent="0">
              <a:spcBef>
                <a:spcPts val="0"/>
              </a:spcBef>
              <a:buNone/>
              <a:tabLst>
                <a:tab pos="1376363" algn="l"/>
              </a:tabLst>
            </a:pPr>
            <a:r>
              <a:rPr lang="en-US" sz="1200" dirty="0">
                <a:solidFill>
                  <a:srgbClr val="000000"/>
                </a:solidFill>
              </a:rPr>
              <a:t>}</a:t>
            </a: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FD679F3-A498-477D-8DDF-B51930DE9DE4}" type="slidenum">
              <a:rPr lang="en-US" smtClean="0"/>
              <a:t>16</a:t>
            </a:fld>
            <a:endParaRPr lang="en-US"/>
          </a:p>
        </p:txBody>
      </p:sp>
    </p:spTree>
    <p:extLst>
      <p:ext uri="{BB962C8B-B14F-4D97-AF65-F5344CB8AC3E}">
        <p14:creationId xmlns:p14="http://schemas.microsoft.com/office/powerpoint/2010/main" val="33805272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FD679F3-A498-477D-8DDF-B51930DE9DE4}" type="slidenum">
              <a:rPr lang="en-US" smtClean="0"/>
              <a:t>17</a:t>
            </a:fld>
            <a:endParaRPr lang="en-US"/>
          </a:p>
        </p:txBody>
      </p:sp>
    </p:spTree>
    <p:extLst>
      <p:ext uri="{BB962C8B-B14F-4D97-AF65-F5344CB8AC3E}">
        <p14:creationId xmlns:p14="http://schemas.microsoft.com/office/powerpoint/2010/main" val="33805272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Class – reuse per page</a:t>
            </a:r>
          </a:p>
          <a:p>
            <a:r>
              <a:rPr lang="en-US" sz="1200" b="0" i="0" kern="1200" dirty="0">
                <a:solidFill>
                  <a:schemeClr val="tx1"/>
                </a:solidFill>
                <a:effectLst/>
                <a:latin typeface="+mn-lt"/>
                <a:ea typeface="+mn-ea"/>
                <a:cs typeface="+mn-cs"/>
              </a:rPr>
              <a:t>ID – once per page</a:t>
            </a:r>
          </a:p>
          <a:p>
            <a:endParaRPr lang="en-US" sz="1200" b="0" i="0" kern="1200" dirty="0">
              <a:solidFill>
                <a:schemeClr val="tx1"/>
              </a:solidFill>
              <a:effectLst/>
              <a:latin typeface="+mn-lt"/>
              <a:ea typeface="+mn-ea"/>
              <a:cs typeface="+mn-cs"/>
            </a:endParaRPr>
          </a:p>
          <a:p>
            <a:pPr marL="1828800" indent="-1828800">
              <a:spcBef>
                <a:spcPts val="600"/>
              </a:spcBef>
              <a:buNone/>
            </a:pPr>
            <a:r>
              <a:rPr lang="en-US" sz="1200" b="1" dirty="0" err="1"/>
              <a:t>css</a:t>
            </a:r>
            <a:r>
              <a:rPr lang="en-US" sz="1200" b="1" dirty="0"/>
              <a:t> examples</a:t>
            </a:r>
            <a:endParaRPr lang="en-US" sz="1200" dirty="0">
              <a:solidFill>
                <a:srgbClr val="000000"/>
              </a:solidFill>
            </a:endParaRPr>
          </a:p>
          <a:p>
            <a:pPr marL="0" indent="0">
              <a:spcBef>
                <a:spcPts val="0"/>
              </a:spcBef>
              <a:buNone/>
              <a:tabLst>
                <a:tab pos="1376363" algn="l"/>
              </a:tabLst>
            </a:pPr>
            <a:endParaRPr lang="en-US" sz="1200" dirty="0">
              <a:solidFill>
                <a:srgbClr val="000000"/>
              </a:solidFill>
            </a:endParaRPr>
          </a:p>
          <a:p>
            <a:pPr marL="0" indent="0">
              <a:spcBef>
                <a:spcPts val="0"/>
              </a:spcBef>
              <a:buNone/>
              <a:tabLst>
                <a:tab pos="1376363" algn="l"/>
              </a:tabLst>
            </a:pPr>
            <a:r>
              <a:rPr lang="en-US" sz="1200" dirty="0">
                <a:solidFill>
                  <a:srgbClr val="000000"/>
                </a:solidFill>
              </a:rPr>
              <a:t>body {    </a:t>
            </a:r>
          </a:p>
          <a:p>
            <a:pPr marL="0" indent="0">
              <a:spcBef>
                <a:spcPts val="0"/>
              </a:spcBef>
              <a:buNone/>
              <a:tabLst>
                <a:tab pos="1376363" algn="l"/>
              </a:tabLst>
            </a:pPr>
            <a:r>
              <a:rPr lang="en-US" sz="1200" dirty="0">
                <a:solidFill>
                  <a:srgbClr val="000000"/>
                </a:solidFill>
              </a:rPr>
              <a:t>  font: 100%/1.4 Verdana, Arial, Helvetica, sans-serif;</a:t>
            </a:r>
          </a:p>
          <a:p>
            <a:pPr marL="0" indent="0">
              <a:spcBef>
                <a:spcPts val="0"/>
              </a:spcBef>
              <a:buNone/>
              <a:tabLst>
                <a:tab pos="1376363" algn="l"/>
              </a:tabLst>
            </a:pPr>
            <a:r>
              <a:rPr lang="en-US" sz="1200" dirty="0">
                <a:solidFill>
                  <a:srgbClr val="000000"/>
                </a:solidFill>
              </a:rPr>
              <a:t>  background-color: #</a:t>
            </a:r>
            <a:r>
              <a:rPr lang="en-US" sz="1200" dirty="0" err="1">
                <a:solidFill>
                  <a:srgbClr val="000000"/>
                </a:solidFill>
              </a:rPr>
              <a:t>f66</a:t>
            </a:r>
            <a:r>
              <a:rPr lang="en-US" sz="1200" dirty="0">
                <a:solidFill>
                  <a:srgbClr val="000000"/>
                </a:solidFill>
              </a:rPr>
              <a:t>;</a:t>
            </a:r>
          </a:p>
          <a:p>
            <a:pPr marL="0" indent="0">
              <a:spcBef>
                <a:spcPts val="0"/>
              </a:spcBef>
              <a:buNone/>
              <a:tabLst>
                <a:tab pos="1376363" algn="l"/>
              </a:tabLst>
            </a:pPr>
            <a:r>
              <a:rPr lang="en-US" sz="1200" dirty="0">
                <a:solidFill>
                  <a:srgbClr val="000000"/>
                </a:solidFill>
              </a:rPr>
              <a:t>  margin: 0;</a:t>
            </a:r>
          </a:p>
          <a:p>
            <a:pPr marL="0" indent="0">
              <a:spcBef>
                <a:spcPts val="0"/>
              </a:spcBef>
              <a:buNone/>
              <a:tabLst>
                <a:tab pos="1376363" algn="l"/>
              </a:tabLst>
            </a:pPr>
            <a:r>
              <a:rPr lang="en-US" sz="1200" dirty="0">
                <a:solidFill>
                  <a:srgbClr val="000000"/>
                </a:solidFill>
              </a:rPr>
              <a:t>  padding: 0;</a:t>
            </a:r>
          </a:p>
          <a:p>
            <a:pPr marL="0" indent="0">
              <a:spcBef>
                <a:spcPts val="0"/>
              </a:spcBef>
              <a:buNone/>
              <a:tabLst>
                <a:tab pos="1376363" algn="l"/>
              </a:tabLst>
            </a:pPr>
            <a:r>
              <a:rPr lang="en-US" sz="1200" dirty="0">
                <a:solidFill>
                  <a:srgbClr val="000000"/>
                </a:solidFill>
              </a:rPr>
              <a:t>  color: #000;   /* black font color */</a:t>
            </a:r>
          </a:p>
          <a:p>
            <a:pPr marL="0" indent="0">
              <a:spcBef>
                <a:spcPts val="0"/>
              </a:spcBef>
              <a:buNone/>
              <a:tabLst>
                <a:tab pos="1376363" algn="l"/>
              </a:tabLst>
            </a:pPr>
            <a:r>
              <a:rPr lang="en-US" sz="1200" dirty="0">
                <a:solidFill>
                  <a:srgbClr val="000000"/>
                </a:solidFill>
              </a:rPr>
              <a:t>}</a:t>
            </a:r>
          </a:p>
          <a:p>
            <a:pPr marL="0" indent="0">
              <a:spcBef>
                <a:spcPts val="0"/>
              </a:spcBef>
              <a:buNone/>
              <a:tabLst>
                <a:tab pos="1376363" algn="l"/>
              </a:tabLst>
            </a:pPr>
            <a:endParaRPr lang="en-US" sz="1200" dirty="0">
              <a:solidFill>
                <a:srgbClr val="000000"/>
              </a:solidFill>
            </a:endParaRPr>
          </a:p>
          <a:p>
            <a:pPr marL="0" indent="0">
              <a:spcBef>
                <a:spcPts val="0"/>
              </a:spcBef>
              <a:buNone/>
              <a:tabLst>
                <a:tab pos="1376363" algn="l"/>
              </a:tabLst>
            </a:pPr>
            <a:r>
              <a:rPr lang="en-US" sz="1200" dirty="0">
                <a:solidFill>
                  <a:srgbClr val="000000"/>
                </a:solidFill>
              </a:rPr>
              <a:t>.wrapper {</a:t>
            </a:r>
          </a:p>
          <a:p>
            <a:pPr marL="0" indent="0">
              <a:spcBef>
                <a:spcPts val="0"/>
              </a:spcBef>
              <a:buNone/>
              <a:tabLst>
                <a:tab pos="1376363" algn="l"/>
              </a:tabLst>
            </a:pPr>
            <a:r>
              <a:rPr lang="en-US" sz="1200" dirty="0">
                <a:solidFill>
                  <a:srgbClr val="000000"/>
                </a:solidFill>
              </a:rPr>
              <a:t>  margin: 0 auto;</a:t>
            </a:r>
          </a:p>
          <a:p>
            <a:pPr marL="0" indent="0">
              <a:spcBef>
                <a:spcPts val="0"/>
              </a:spcBef>
              <a:buNone/>
              <a:tabLst>
                <a:tab pos="1376363" algn="l"/>
              </a:tabLst>
            </a:pPr>
            <a:r>
              <a:rPr lang="en-US" sz="1200" dirty="0">
                <a:solidFill>
                  <a:srgbClr val="000000"/>
                </a:solidFill>
              </a:rPr>
              <a:t>  width: </a:t>
            </a:r>
            <a:r>
              <a:rPr lang="en-US" sz="1200" dirty="0" err="1">
                <a:solidFill>
                  <a:srgbClr val="000000"/>
                </a:solidFill>
              </a:rPr>
              <a:t>960px</a:t>
            </a:r>
            <a:r>
              <a:rPr lang="en-US" sz="1200" dirty="0">
                <a:solidFill>
                  <a:srgbClr val="000000"/>
                </a:solidFill>
              </a:rPr>
              <a:t>;	</a:t>
            </a:r>
          </a:p>
          <a:p>
            <a:pPr marL="0" indent="0">
              <a:spcBef>
                <a:spcPts val="0"/>
              </a:spcBef>
              <a:buNone/>
              <a:tabLst>
                <a:tab pos="1376363" algn="l"/>
              </a:tabLst>
            </a:pPr>
            <a:r>
              <a:rPr lang="en-US" sz="1200" dirty="0">
                <a:solidFill>
                  <a:srgbClr val="000000"/>
                </a:solidFill>
              </a:rPr>
              <a:t>  background: #</a:t>
            </a:r>
            <a:r>
              <a:rPr lang="en-US" sz="1200" dirty="0" err="1">
                <a:solidFill>
                  <a:srgbClr val="000000"/>
                </a:solidFill>
              </a:rPr>
              <a:t>eee</a:t>
            </a:r>
            <a:r>
              <a:rPr lang="en-US" sz="1200" dirty="0">
                <a:solidFill>
                  <a:srgbClr val="000000"/>
                </a:solidFill>
              </a:rPr>
              <a:t>; /* same as aside */</a:t>
            </a:r>
          </a:p>
          <a:p>
            <a:pPr marL="0" indent="0">
              <a:spcBef>
                <a:spcPts val="0"/>
              </a:spcBef>
              <a:buNone/>
              <a:tabLst>
                <a:tab pos="1376363" algn="l"/>
              </a:tabLst>
            </a:pPr>
            <a:r>
              <a:rPr lang="en-US" sz="1200" dirty="0">
                <a:solidFill>
                  <a:srgbClr val="000000"/>
                </a:solidFill>
              </a:rPr>
              <a:t>  text-align: left; </a:t>
            </a:r>
          </a:p>
          <a:p>
            <a:pPr marL="0" indent="0">
              <a:spcBef>
                <a:spcPts val="0"/>
              </a:spcBef>
              <a:buNone/>
              <a:tabLst>
                <a:tab pos="1376363" algn="l"/>
              </a:tabLst>
            </a:pPr>
            <a:r>
              <a:rPr lang="en-US" sz="1200" dirty="0">
                <a:solidFill>
                  <a:srgbClr val="000000"/>
                </a:solidFill>
              </a:rPr>
              <a:t>}</a:t>
            </a:r>
          </a:p>
          <a:p>
            <a:pPr marL="0" indent="0">
              <a:spcBef>
                <a:spcPts val="0"/>
              </a:spcBef>
              <a:buNone/>
              <a:tabLst>
                <a:tab pos="1376363" algn="l"/>
              </a:tabLst>
            </a:pPr>
            <a:endParaRPr lang="en-US" sz="1200" dirty="0">
              <a:solidFill>
                <a:srgbClr val="000000"/>
              </a:solidFill>
            </a:endParaRPr>
          </a:p>
          <a:p>
            <a:pPr marL="0" indent="0">
              <a:spcBef>
                <a:spcPts val="0"/>
              </a:spcBef>
              <a:buNone/>
              <a:tabLst>
                <a:tab pos="1376363" algn="l"/>
              </a:tabLst>
            </a:pPr>
            <a:r>
              <a:rPr lang="en-US" sz="1200" dirty="0">
                <a:solidFill>
                  <a:srgbClr val="000000"/>
                </a:solidFill>
              </a:rPr>
              <a:t>OR…</a:t>
            </a:r>
          </a:p>
          <a:p>
            <a:pPr marL="0" marR="0" indent="0" algn="l" defTabSz="914400" rtl="0" eaLnBrk="1" fontAlgn="auto" latinLnBrk="0" hangingPunct="1">
              <a:lnSpc>
                <a:spcPct val="100000"/>
              </a:lnSpc>
              <a:spcBef>
                <a:spcPts val="0"/>
              </a:spcBef>
              <a:spcAft>
                <a:spcPts val="0"/>
              </a:spcAft>
              <a:buClrTx/>
              <a:buSzTx/>
              <a:buFontTx/>
              <a:buNone/>
              <a:tabLst>
                <a:tab pos="1376363" algn="l"/>
              </a:tabLst>
              <a:defRPr/>
            </a:pPr>
            <a:r>
              <a:rPr lang="en-US" sz="1200" dirty="0">
                <a:solidFill>
                  <a:srgbClr val="000000"/>
                </a:solidFill>
              </a:rPr>
              <a:t>#wrapper {</a:t>
            </a:r>
          </a:p>
          <a:p>
            <a:pPr marL="0" indent="0">
              <a:spcBef>
                <a:spcPts val="0"/>
              </a:spcBef>
              <a:buNone/>
              <a:tabLst>
                <a:tab pos="1376363" algn="l"/>
              </a:tabLst>
            </a:pPr>
            <a:r>
              <a:rPr lang="en-US" sz="1200" dirty="0">
                <a:solidFill>
                  <a:srgbClr val="000000"/>
                </a:solidFill>
              </a:rPr>
              <a:t>}</a:t>
            </a: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FD679F3-A498-477D-8DDF-B51930DE9DE4}" type="slidenum">
              <a:rPr lang="en-US" smtClean="0"/>
              <a:t>18</a:t>
            </a:fld>
            <a:endParaRPr lang="en-US"/>
          </a:p>
        </p:txBody>
      </p:sp>
    </p:spTree>
    <p:extLst>
      <p:ext uri="{BB962C8B-B14F-4D97-AF65-F5344CB8AC3E}">
        <p14:creationId xmlns:p14="http://schemas.microsoft.com/office/powerpoint/2010/main" val="33805272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w3schools.com</a:t>
            </a:r>
            <a:endParaRPr lang="en-US" dirty="0"/>
          </a:p>
          <a:p>
            <a:pPr marL="171450" indent="-171450">
              <a:buFont typeface="Arial" panose="020B0604020202020204" pitchFamily="34" charset="0"/>
              <a:buChar char="•"/>
            </a:pPr>
            <a:r>
              <a:rPr lang="en-US" dirty="0" err="1">
                <a:hlinkClick r:id="rId3"/>
              </a:rPr>
              <a:t>www.w3schools.com</a:t>
            </a:r>
            <a:r>
              <a:rPr lang="en-US" dirty="0">
                <a:hlinkClick r:id="rId3"/>
              </a:rPr>
              <a:t>/tags/</a:t>
            </a:r>
            <a:r>
              <a:rPr lang="en-US" dirty="0" err="1">
                <a:hlinkClick r:id="rId3"/>
              </a:rPr>
              <a:t>default.asp</a:t>
            </a:r>
            <a:r>
              <a:rPr lang="en-US" dirty="0"/>
              <a:t> </a:t>
            </a:r>
          </a:p>
          <a:p>
            <a:pPr marL="171450" indent="-171450">
              <a:buFont typeface="Arial" panose="020B0604020202020204" pitchFamily="34" charset="0"/>
              <a:buChar char="•"/>
            </a:pPr>
            <a:r>
              <a:rPr lang="en-US" dirty="0" err="1">
                <a:hlinkClick r:id="rId4"/>
              </a:rPr>
              <a:t>www.w3schools.com</a:t>
            </a:r>
            <a:r>
              <a:rPr lang="en-US" dirty="0">
                <a:hlinkClick r:id="rId4"/>
              </a:rPr>
              <a:t>/</a:t>
            </a:r>
            <a:r>
              <a:rPr lang="en-US" dirty="0" err="1">
                <a:hlinkClick r:id="rId4"/>
              </a:rPr>
              <a:t>cssref</a:t>
            </a:r>
            <a:r>
              <a:rPr lang="en-US" dirty="0">
                <a:hlinkClick r:id="rId4"/>
              </a:rPr>
              <a:t>/</a:t>
            </a:r>
            <a:r>
              <a:rPr lang="en-US" dirty="0" err="1">
                <a:hlinkClick r:id="rId4"/>
              </a:rPr>
              <a:t>default.asp</a:t>
            </a:r>
            <a:endParaRPr lang="en-US" dirty="0"/>
          </a:p>
        </p:txBody>
      </p:sp>
      <p:sp>
        <p:nvSpPr>
          <p:cNvPr id="4" name="Slide Number Placeholder 3"/>
          <p:cNvSpPr>
            <a:spLocks noGrp="1"/>
          </p:cNvSpPr>
          <p:nvPr>
            <p:ph type="sldNum" sz="quarter" idx="10"/>
          </p:nvPr>
        </p:nvSpPr>
        <p:spPr/>
        <p:txBody>
          <a:bodyPr/>
          <a:lstStyle/>
          <a:p>
            <a:fld id="{7FD679F3-A498-477D-8DDF-B51930DE9DE4}" type="slidenum">
              <a:rPr lang="en-US" smtClean="0"/>
              <a:t>19</a:t>
            </a:fld>
            <a:endParaRPr lang="en-US"/>
          </a:p>
        </p:txBody>
      </p:sp>
    </p:spTree>
    <p:extLst>
      <p:ext uri="{BB962C8B-B14F-4D97-AF65-F5344CB8AC3E}">
        <p14:creationId xmlns:p14="http://schemas.microsoft.com/office/powerpoint/2010/main" val="3152257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In this lesson, </a:t>
            </a:r>
          </a:p>
          <a:p>
            <a:pPr marL="171450" indent="-171450">
              <a:buFont typeface="Arial" panose="020B0604020202020204" pitchFamily="34" charset="0"/>
              <a:buChar char="•"/>
            </a:pPr>
            <a:r>
              <a:rPr lang="en-US" dirty="0"/>
              <a:t>We’ll start</a:t>
            </a:r>
            <a:r>
              <a:rPr lang="en-US" baseline="0" dirty="0"/>
              <a:t> by identifying the foundational </a:t>
            </a:r>
            <a:r>
              <a:rPr lang="en-US" dirty="0"/>
              <a:t>code (or markup)</a:t>
            </a:r>
            <a:r>
              <a:rPr lang="en-US" baseline="0" dirty="0"/>
              <a:t> that you will find on any </a:t>
            </a:r>
            <a:r>
              <a:rPr lang="en-US" dirty="0"/>
              <a:t>webpage</a:t>
            </a:r>
          </a:p>
          <a:p>
            <a:pPr marL="171450" indent="-171450">
              <a:buFont typeface="Arial" panose="020B0604020202020204" pitchFamily="34" charset="0"/>
              <a:buChar char="•"/>
            </a:pPr>
            <a:r>
              <a:rPr lang="en-US" dirty="0"/>
              <a:t>Then we’ll learn the syntax of HTML and </a:t>
            </a:r>
            <a:r>
              <a:rPr lang="en-US" dirty="0" err="1"/>
              <a:t>CSS</a:t>
            </a:r>
            <a:r>
              <a:rPr lang="en-US" dirty="0"/>
              <a:t>. By learning the patterns, you will be able to write your own code statements,</a:t>
            </a:r>
            <a:r>
              <a:rPr lang="en-US" baseline="0" dirty="0"/>
              <a:t> and you will be able to leverage the code of other developers.</a:t>
            </a:r>
            <a:endParaRPr lang="en-US" dirty="0"/>
          </a:p>
          <a:p>
            <a:pPr marL="171450" indent="-171450">
              <a:buFont typeface="Arial" panose="020B0604020202020204" pitchFamily="34" charset="0"/>
              <a:buChar char="•"/>
            </a:pPr>
            <a:r>
              <a:rPr lang="en-US" dirty="0"/>
              <a:t>We’ll also take a closer look</a:t>
            </a:r>
            <a:r>
              <a:rPr lang="en-US" baseline="0" dirty="0"/>
              <a:t> at the </a:t>
            </a:r>
            <a:r>
              <a:rPr lang="en-US" dirty="0" err="1"/>
              <a:t>HTML5</a:t>
            </a:r>
            <a:r>
              <a:rPr lang="en-US" dirty="0"/>
              <a:t> semantic elements, especially those that relate to page layout.</a:t>
            </a:r>
          </a:p>
        </p:txBody>
      </p:sp>
      <p:sp>
        <p:nvSpPr>
          <p:cNvPr id="4" name="Slide Number Placeholder 3"/>
          <p:cNvSpPr>
            <a:spLocks noGrp="1"/>
          </p:cNvSpPr>
          <p:nvPr>
            <p:ph type="sldNum" sz="quarter" idx="10"/>
          </p:nvPr>
        </p:nvSpPr>
        <p:spPr/>
        <p:txBody>
          <a:bodyPr/>
          <a:lstStyle/>
          <a:p>
            <a:fld id="{7FD679F3-A498-477D-8DDF-B51930DE9DE4}" type="slidenum">
              <a:rPr lang="en-US" smtClean="0"/>
              <a:t>2</a:t>
            </a:fld>
            <a:endParaRPr lang="en-US"/>
          </a:p>
        </p:txBody>
      </p:sp>
    </p:spTree>
    <p:extLst>
      <p:ext uri="{BB962C8B-B14F-4D97-AF65-F5344CB8AC3E}">
        <p14:creationId xmlns:p14="http://schemas.microsoft.com/office/powerpoint/2010/main" val="26047332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HTML5</a:t>
            </a:r>
            <a:r>
              <a:rPr lang="en-US" dirty="0"/>
              <a:t> includes several new semantic</a:t>
            </a:r>
            <a:r>
              <a:rPr lang="en-US" baseline="0" dirty="0"/>
              <a:t> elements</a:t>
            </a:r>
          </a:p>
          <a:p>
            <a:r>
              <a:rPr lang="en-US" baseline="0" dirty="0"/>
              <a:t>Semantic elements not only contain content but also imbue meaning as to what that contain is</a:t>
            </a:r>
          </a:p>
          <a:p>
            <a:r>
              <a:rPr lang="en-US" baseline="0" dirty="0"/>
              <a:t>In the olden days, we used a DIV element and assigned to it the </a:t>
            </a:r>
            <a:r>
              <a:rPr lang="en-US" baseline="0" dirty="0" err="1"/>
              <a:t>CSS</a:t>
            </a:r>
            <a:r>
              <a:rPr lang="en-US" baseline="0" dirty="0"/>
              <a:t> attribute of “class = header” or “id = header”</a:t>
            </a:r>
          </a:p>
          <a:p>
            <a:r>
              <a:rPr lang="en-US" baseline="0" dirty="0"/>
              <a:t>But now with </a:t>
            </a:r>
            <a:r>
              <a:rPr lang="en-US" baseline="0" dirty="0" err="1"/>
              <a:t>HTML5</a:t>
            </a:r>
            <a:r>
              <a:rPr lang="en-US" baseline="0" dirty="0"/>
              <a:t>, we can use the HEADER element to contain the header – the banner, logo, title, masthead… -- and we can still style the header with </a:t>
            </a:r>
            <a:r>
              <a:rPr lang="en-US" baseline="0" dirty="0" err="1"/>
              <a:t>CSS</a:t>
            </a:r>
            <a:endParaRPr lang="en-US" baseline="0" dirty="0"/>
          </a:p>
          <a:p>
            <a:r>
              <a:rPr lang="en-US" baseline="0" dirty="0"/>
              <a:t>And search engines love semantics for SEO ranking and indexing</a:t>
            </a:r>
          </a:p>
          <a:p>
            <a:r>
              <a:rPr lang="en-US" baseline="0" dirty="0"/>
              <a:t>And semantic elements make it easier to repurpose or migrate our content</a:t>
            </a:r>
          </a:p>
          <a:p>
            <a:endParaRPr lang="en-US" baseline="0" dirty="0"/>
          </a:p>
          <a:p>
            <a:r>
              <a:rPr lang="en-US" baseline="0" dirty="0"/>
              <a:t>Now the left column has key elements we would use in basic layout…</a:t>
            </a:r>
          </a:p>
          <a:p>
            <a:r>
              <a:rPr lang="en-US" baseline="0" dirty="0"/>
              <a:t>Header, </a:t>
            </a:r>
            <a:r>
              <a:rPr lang="en-US" baseline="0" dirty="0" err="1"/>
              <a:t>nav</a:t>
            </a:r>
            <a:r>
              <a:rPr lang="en-US" baseline="0" dirty="0"/>
              <a:t>, footer…</a:t>
            </a:r>
          </a:p>
          <a:p>
            <a:r>
              <a:rPr lang="en-US" baseline="0" dirty="0"/>
              <a:t>And in the content area… section, article, aside</a:t>
            </a:r>
          </a:p>
        </p:txBody>
      </p:sp>
      <p:sp>
        <p:nvSpPr>
          <p:cNvPr id="4" name="Slide Number Placeholder 3"/>
          <p:cNvSpPr>
            <a:spLocks noGrp="1"/>
          </p:cNvSpPr>
          <p:nvPr>
            <p:ph type="sldNum" sz="quarter" idx="10"/>
          </p:nvPr>
        </p:nvSpPr>
        <p:spPr/>
        <p:txBody>
          <a:bodyPr/>
          <a:lstStyle/>
          <a:p>
            <a:fld id="{7FD679F3-A498-477D-8DDF-B51930DE9DE4}" type="slidenum">
              <a:rPr lang="en-US" smtClean="0"/>
              <a:t>20</a:t>
            </a:fld>
            <a:endParaRPr lang="en-US"/>
          </a:p>
        </p:txBody>
      </p:sp>
    </p:spTree>
    <p:extLst>
      <p:ext uri="{BB962C8B-B14F-4D97-AF65-F5344CB8AC3E}">
        <p14:creationId xmlns:p14="http://schemas.microsoft.com/office/powerpoint/2010/main" val="35746160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1200"/>
              </a:spcBef>
              <a:buNone/>
            </a:pPr>
            <a:r>
              <a:rPr lang="en-US" sz="1400" b="1" dirty="0"/>
              <a:t>Think of a newspaper.</a:t>
            </a:r>
          </a:p>
          <a:p>
            <a:pPr marL="0" indent="0">
              <a:spcBef>
                <a:spcPts val="1200"/>
              </a:spcBef>
              <a:buNone/>
            </a:pPr>
            <a:r>
              <a:rPr lang="en-US" sz="1200" dirty="0"/>
              <a:t>The paper comes in </a:t>
            </a:r>
            <a:r>
              <a:rPr lang="en-US" sz="1200" b="1" dirty="0"/>
              <a:t>sections</a:t>
            </a:r>
            <a:r>
              <a:rPr lang="en-US" sz="1200" dirty="0"/>
              <a:t>. You have the sports section, real estate section, maybe home &amp; garden section etc. </a:t>
            </a:r>
            <a:br>
              <a:rPr lang="en-US" sz="1200" dirty="0"/>
            </a:br>
            <a:r>
              <a:rPr lang="en-US" sz="1200" dirty="0"/>
              <a:t>Each of those sections in turn has </a:t>
            </a:r>
            <a:r>
              <a:rPr lang="en-US" sz="1200" b="1" dirty="0"/>
              <a:t>articles</a:t>
            </a:r>
            <a:r>
              <a:rPr lang="en-US" sz="1200" dirty="0"/>
              <a:t> in it. And some of those articles are divided into </a:t>
            </a:r>
            <a:r>
              <a:rPr lang="en-US" sz="1200" b="1" dirty="0"/>
              <a:t>sections</a:t>
            </a:r>
            <a:r>
              <a:rPr lang="en-US" sz="1200" dirty="0"/>
              <a:t> themselves.</a:t>
            </a:r>
          </a:p>
          <a:p>
            <a:pPr marL="0" indent="0" algn="l">
              <a:spcBef>
                <a:spcPts val="1200"/>
              </a:spcBef>
              <a:buNone/>
            </a:pPr>
            <a:r>
              <a:rPr lang="en-US" sz="1200" dirty="0"/>
              <a:t>– </a:t>
            </a:r>
            <a:r>
              <a:rPr lang="en-US" sz="1200" i="1" dirty="0"/>
              <a:t>Estelle Weyl’s analogy</a:t>
            </a:r>
          </a:p>
          <a:p>
            <a:pPr marL="0" indent="0" algn="l">
              <a:spcBef>
                <a:spcPts val="1200"/>
              </a:spcBef>
              <a:buNone/>
            </a:pPr>
            <a:r>
              <a:rPr lang="en-US" sz="1200" i="0" dirty="0"/>
              <a:t>Pronounce “Estelle While” [see https://</a:t>
            </a:r>
            <a:r>
              <a:rPr lang="en-US" sz="1200" i="0" dirty="0" err="1"/>
              <a:t>www.youtube.com</a:t>
            </a:r>
            <a:r>
              <a:rPr lang="en-US" sz="1200" i="0" dirty="0"/>
              <a:t>/</a:t>
            </a:r>
            <a:r>
              <a:rPr lang="en-US" sz="1200" i="0" dirty="0" err="1"/>
              <a:t>watch?v</a:t>
            </a:r>
            <a:r>
              <a:rPr lang="en-US" sz="1200" i="0" dirty="0"/>
              <a:t>=_</a:t>
            </a:r>
            <a:r>
              <a:rPr lang="en-US" sz="1200" i="0" dirty="0" err="1"/>
              <a:t>3xhFpPHESw</a:t>
            </a:r>
            <a:r>
              <a:rPr lang="en-US" sz="1200" i="0" dirty="0"/>
              <a:t>] </a:t>
            </a:r>
          </a:p>
          <a:p>
            <a:pPr marL="0" indent="0" algn="l">
              <a:spcBef>
                <a:spcPts val="1200"/>
              </a:spcBef>
              <a:buNone/>
            </a:pPr>
            <a:endParaRPr lang="en-US" sz="1200" i="1" dirty="0"/>
          </a:p>
          <a:p>
            <a:pPr marL="0" lvl="0" indent="0">
              <a:spcBef>
                <a:spcPts val="1200"/>
              </a:spcBef>
              <a:buNone/>
            </a:pPr>
            <a:r>
              <a:rPr lang="en-US" b="1" dirty="0"/>
              <a:t>SECTION</a:t>
            </a:r>
          </a:p>
          <a:p>
            <a:pPr>
              <a:spcBef>
                <a:spcPts val="1200"/>
              </a:spcBef>
            </a:pPr>
            <a:r>
              <a:rPr lang="en-US" dirty="0"/>
              <a:t>Thematic grouping of content</a:t>
            </a:r>
          </a:p>
          <a:p>
            <a:pPr>
              <a:spcBef>
                <a:spcPts val="1200"/>
              </a:spcBef>
            </a:pPr>
            <a:r>
              <a:rPr lang="en-US" dirty="0"/>
              <a:t>Typically includes </a:t>
            </a:r>
            <a:r>
              <a:rPr lang="en-US" dirty="0" err="1"/>
              <a:t>h1-h6</a:t>
            </a:r>
            <a:r>
              <a:rPr lang="en-US" dirty="0"/>
              <a:t> element as a child</a:t>
            </a:r>
          </a:p>
          <a:p>
            <a:pPr marL="0" lvl="0" indent="0">
              <a:spcBef>
                <a:spcPts val="1200"/>
              </a:spcBef>
              <a:buNone/>
            </a:pPr>
            <a:r>
              <a:rPr lang="en-US" b="1" dirty="0"/>
              <a:t>ARTICLE</a:t>
            </a:r>
          </a:p>
          <a:p>
            <a:pPr>
              <a:spcBef>
                <a:spcPts val="1200"/>
              </a:spcBef>
            </a:pPr>
            <a:r>
              <a:rPr lang="en-US" dirty="0"/>
              <a:t>Represent independently distributable, reusable, or syndicated content</a:t>
            </a:r>
          </a:p>
          <a:p>
            <a:pPr>
              <a:spcBef>
                <a:spcPts val="1200"/>
              </a:spcBef>
            </a:pPr>
            <a:r>
              <a:rPr lang="en-US" dirty="0"/>
              <a:t>Examples: blogposts and comments, news articles, RSS feeds</a:t>
            </a:r>
          </a:p>
          <a:p>
            <a:pPr marL="0" lvl="0" indent="0">
              <a:spcBef>
                <a:spcPts val="1200"/>
              </a:spcBef>
              <a:buNone/>
            </a:pPr>
            <a:r>
              <a:rPr lang="en-US" b="1" dirty="0"/>
              <a:t>GUIDELINES</a:t>
            </a:r>
          </a:p>
          <a:p>
            <a:pPr marL="0" marR="0" indent="0" algn="l" defTabSz="914400" rtl="0" eaLnBrk="1" fontAlgn="auto" latinLnBrk="0" hangingPunct="1">
              <a:lnSpc>
                <a:spcPct val="100000"/>
              </a:lnSpc>
              <a:spcBef>
                <a:spcPts val="1200"/>
              </a:spcBef>
              <a:spcAft>
                <a:spcPts val="0"/>
              </a:spcAft>
              <a:buClrTx/>
              <a:buSzTx/>
              <a:buFontTx/>
              <a:buNone/>
              <a:tabLst/>
              <a:defRPr/>
            </a:pPr>
            <a:r>
              <a:rPr lang="en-US" dirty="0"/>
              <a:t>No real hard and fast rules, just guidelines</a:t>
            </a:r>
          </a:p>
          <a:p>
            <a:pPr>
              <a:spcBef>
                <a:spcPts val="1200"/>
              </a:spcBef>
            </a:pPr>
            <a:r>
              <a:rPr lang="en-US" dirty="0"/>
              <a:t>Can nest articles inside a section, or vice versa; </a:t>
            </a:r>
          </a:p>
          <a:p>
            <a:pPr>
              <a:spcBef>
                <a:spcPts val="1200"/>
              </a:spcBef>
            </a:pPr>
            <a:r>
              <a:rPr lang="en-US" dirty="0"/>
              <a:t>but don’t overdo it</a:t>
            </a:r>
          </a:p>
          <a:p>
            <a:pPr marL="0" indent="0" algn="l">
              <a:spcBef>
                <a:spcPts val="1200"/>
              </a:spcBef>
              <a:buNone/>
            </a:pPr>
            <a:endParaRPr lang="en-US" sz="1200" i="1" dirty="0"/>
          </a:p>
        </p:txBody>
      </p:sp>
      <p:sp>
        <p:nvSpPr>
          <p:cNvPr id="4" name="Slide Number Placeholder 3"/>
          <p:cNvSpPr>
            <a:spLocks noGrp="1"/>
          </p:cNvSpPr>
          <p:nvPr>
            <p:ph type="sldNum" sz="quarter" idx="10"/>
          </p:nvPr>
        </p:nvSpPr>
        <p:spPr/>
        <p:txBody>
          <a:bodyPr/>
          <a:lstStyle/>
          <a:p>
            <a:fld id="{7FD679F3-A498-477D-8DDF-B51930DE9DE4}" type="slidenum">
              <a:rPr lang="en-US" smtClean="0"/>
              <a:t>22</a:t>
            </a:fld>
            <a:endParaRPr lang="en-US"/>
          </a:p>
        </p:txBody>
      </p:sp>
    </p:spTree>
    <p:extLst>
      <p:ext uri="{BB962C8B-B14F-4D97-AF65-F5344CB8AC3E}">
        <p14:creationId xmlns:p14="http://schemas.microsoft.com/office/powerpoint/2010/main" val="25203034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spcBef>
                <a:spcPts val="1200"/>
              </a:spcBef>
              <a:buNone/>
            </a:pPr>
            <a:r>
              <a:rPr lang="en-US" b="1" dirty="0"/>
              <a:t>SECTION or ARTICLE = </a:t>
            </a:r>
            <a:r>
              <a:rPr lang="en-US" dirty="0"/>
              <a:t>Semantic elements</a:t>
            </a:r>
          </a:p>
          <a:p>
            <a:pPr marL="0" lvl="0" indent="0">
              <a:spcBef>
                <a:spcPts val="1200"/>
              </a:spcBef>
              <a:buNone/>
            </a:pPr>
            <a:endParaRPr lang="en-US" dirty="0"/>
          </a:p>
          <a:p>
            <a:pPr marL="0" lvl="0" indent="0">
              <a:spcBef>
                <a:spcPts val="1200"/>
              </a:spcBef>
              <a:buNone/>
            </a:pPr>
            <a:r>
              <a:rPr lang="en-US" b="1" dirty="0"/>
              <a:t>DIV</a:t>
            </a:r>
          </a:p>
          <a:p>
            <a:pPr>
              <a:spcBef>
                <a:spcPts val="1200"/>
              </a:spcBef>
            </a:pPr>
            <a:r>
              <a:rPr lang="en-US" dirty="0"/>
              <a:t>Non-semantic element</a:t>
            </a:r>
          </a:p>
          <a:p>
            <a:pPr>
              <a:spcBef>
                <a:spcPts val="1200"/>
              </a:spcBef>
            </a:pPr>
            <a:r>
              <a:rPr lang="en-US" dirty="0"/>
              <a:t>The meaning is unchanged in </a:t>
            </a:r>
            <a:r>
              <a:rPr lang="en-US" dirty="0" err="1"/>
              <a:t>HTML5</a:t>
            </a:r>
            <a:r>
              <a:rPr lang="en-US" dirty="0"/>
              <a:t> from HTML 4.01 </a:t>
            </a:r>
          </a:p>
          <a:p>
            <a:pPr>
              <a:spcBef>
                <a:spcPts val="1200"/>
              </a:spcBef>
            </a:pPr>
            <a:r>
              <a:rPr lang="en-US" dirty="0"/>
              <a:t>Use to contain information for styling</a:t>
            </a:r>
          </a:p>
          <a:p>
            <a:pPr>
              <a:spcBef>
                <a:spcPts val="1200"/>
              </a:spcBef>
            </a:pPr>
            <a:r>
              <a:rPr lang="en-US" dirty="0"/>
              <a:t>Use to structure a page; e.g., site wrapper (container), intro paragraph with different style, or columns (Use with </a:t>
            </a:r>
            <a:r>
              <a:rPr lang="en-US" dirty="0" err="1"/>
              <a:t>CSS</a:t>
            </a:r>
            <a:r>
              <a:rPr lang="en-US" baseline="0" dirty="0"/>
              <a:t> class selector or ID selector)</a:t>
            </a:r>
            <a:endParaRPr lang="en-US" dirty="0"/>
          </a:p>
          <a:p>
            <a:pPr>
              <a:spcBef>
                <a:spcPts val="1200"/>
              </a:spcBef>
            </a:pPr>
            <a:r>
              <a:rPr lang="en-US" dirty="0"/>
              <a:t>Use when enclosed contents are not related to each other semantically and have no generic heading</a:t>
            </a:r>
          </a:p>
          <a:p>
            <a:endParaRPr lang="en-US" dirty="0"/>
          </a:p>
        </p:txBody>
      </p:sp>
      <p:sp>
        <p:nvSpPr>
          <p:cNvPr id="4" name="Slide Number Placeholder 3"/>
          <p:cNvSpPr>
            <a:spLocks noGrp="1"/>
          </p:cNvSpPr>
          <p:nvPr>
            <p:ph type="sldNum" sz="quarter" idx="10"/>
          </p:nvPr>
        </p:nvSpPr>
        <p:spPr/>
        <p:txBody>
          <a:bodyPr/>
          <a:lstStyle/>
          <a:p>
            <a:fld id="{7FD679F3-A498-477D-8DDF-B51930DE9DE4}" type="slidenum">
              <a:rPr lang="en-US" smtClean="0"/>
              <a:t>23</a:t>
            </a:fld>
            <a:endParaRPr lang="en-US"/>
          </a:p>
        </p:txBody>
      </p:sp>
    </p:spTree>
    <p:extLst>
      <p:ext uri="{BB962C8B-B14F-4D97-AF65-F5344CB8AC3E}">
        <p14:creationId xmlns:p14="http://schemas.microsoft.com/office/powerpoint/2010/main" val="6003865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Foundational markup of all webpages</a:t>
            </a:r>
          </a:p>
          <a:p>
            <a:pPr marL="171450" indent="-171450">
              <a:buFont typeface="Arial" panose="020B0604020202020204" pitchFamily="34" charset="0"/>
              <a:buChar char="•"/>
            </a:pPr>
            <a:r>
              <a:rPr lang="en-US" dirty="0"/>
              <a:t>Two patterns worth learning</a:t>
            </a:r>
          </a:p>
          <a:p>
            <a:pPr marL="171450" indent="-171450">
              <a:buFont typeface="Arial" panose="020B0604020202020204" pitchFamily="34" charset="0"/>
              <a:buChar char="•"/>
            </a:pPr>
            <a:r>
              <a:rPr lang="en-US" dirty="0" err="1"/>
              <a:t>HTML5</a:t>
            </a:r>
            <a:r>
              <a:rPr lang="en-US" dirty="0"/>
              <a:t> semantic elements</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I hope this lesson was informative for you, and I’d like to thank you for viewing</a:t>
            </a:r>
          </a:p>
        </p:txBody>
      </p:sp>
      <p:sp>
        <p:nvSpPr>
          <p:cNvPr id="4" name="Slide Number Placeholder 3"/>
          <p:cNvSpPr>
            <a:spLocks noGrp="1"/>
          </p:cNvSpPr>
          <p:nvPr>
            <p:ph type="sldNum" sz="quarter" idx="10"/>
          </p:nvPr>
        </p:nvSpPr>
        <p:spPr/>
        <p:txBody>
          <a:bodyPr/>
          <a:lstStyle/>
          <a:p>
            <a:fld id="{7FD679F3-A498-477D-8DDF-B51930DE9DE4}" type="slidenum">
              <a:rPr lang="en-US" smtClean="0"/>
              <a:t>24</a:t>
            </a:fld>
            <a:endParaRPr lang="en-US"/>
          </a:p>
        </p:txBody>
      </p:sp>
    </p:spTree>
    <p:extLst>
      <p:ext uri="{BB962C8B-B14F-4D97-AF65-F5344CB8AC3E}">
        <p14:creationId xmlns:p14="http://schemas.microsoft.com/office/powerpoint/2010/main" val="26047332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BONUS SLIDE: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We’ll conclude with an introduction to CSS responsive layout – a technique for supporting multiple screens and user experiences.</a:t>
            </a:r>
          </a:p>
        </p:txBody>
      </p:sp>
      <p:sp>
        <p:nvSpPr>
          <p:cNvPr id="4" name="Slide Number Placeholder 3"/>
          <p:cNvSpPr>
            <a:spLocks noGrp="1"/>
          </p:cNvSpPr>
          <p:nvPr>
            <p:ph type="sldNum" sz="quarter" idx="10"/>
          </p:nvPr>
        </p:nvSpPr>
        <p:spPr/>
        <p:txBody>
          <a:bodyPr/>
          <a:lstStyle/>
          <a:p>
            <a:fld id="{7FD679F3-A498-477D-8DDF-B51930DE9DE4}" type="slidenum">
              <a:rPr lang="en-US" smtClean="0"/>
              <a:t>25</a:t>
            </a:fld>
            <a:endParaRPr lang="en-US"/>
          </a:p>
        </p:txBody>
      </p:sp>
    </p:spTree>
    <p:extLst>
      <p:ext uri="{BB962C8B-B14F-4D97-AF65-F5344CB8AC3E}">
        <p14:creationId xmlns:p14="http://schemas.microsoft.com/office/powerpoint/2010/main" val="24521707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In this lesson, </a:t>
            </a:r>
          </a:p>
          <a:p>
            <a:pPr marL="171450" indent="-171450">
              <a:buFont typeface="Arial" panose="020B0604020202020204" pitchFamily="34" charset="0"/>
              <a:buChar char="•"/>
            </a:pPr>
            <a:r>
              <a:rPr lang="en-US" dirty="0"/>
              <a:t>We’ll start</a:t>
            </a:r>
            <a:r>
              <a:rPr lang="en-US" baseline="0" dirty="0"/>
              <a:t> by identifying the foundational </a:t>
            </a:r>
            <a:r>
              <a:rPr lang="en-US" dirty="0"/>
              <a:t>code (or markup)</a:t>
            </a:r>
            <a:r>
              <a:rPr lang="en-US" baseline="0" dirty="0"/>
              <a:t> that you will find on any </a:t>
            </a:r>
            <a:r>
              <a:rPr lang="en-US" dirty="0"/>
              <a:t>webpage</a:t>
            </a:r>
          </a:p>
          <a:p>
            <a:pPr marL="171450" indent="-171450">
              <a:buFont typeface="Arial" panose="020B0604020202020204" pitchFamily="34" charset="0"/>
              <a:buChar char="•"/>
            </a:pPr>
            <a:r>
              <a:rPr lang="en-US" dirty="0"/>
              <a:t>Then we’ll learn the syntax of HTML and CSS. By learning the patterns, you will be able to write your own code statements,</a:t>
            </a:r>
            <a:r>
              <a:rPr lang="en-US" baseline="0" dirty="0"/>
              <a:t> and you will be able to leverage the code of other developers.</a:t>
            </a:r>
            <a:endParaRPr lang="en-US" dirty="0"/>
          </a:p>
          <a:p>
            <a:pPr marL="171450" indent="-171450">
              <a:buFont typeface="Arial" panose="020B0604020202020204" pitchFamily="34" charset="0"/>
              <a:buChar char="•"/>
            </a:pPr>
            <a:r>
              <a:rPr lang="en-US" dirty="0"/>
              <a:t>We’ll also take a closer look</a:t>
            </a:r>
            <a:r>
              <a:rPr lang="en-US" baseline="0" dirty="0"/>
              <a:t> at the </a:t>
            </a:r>
            <a:r>
              <a:rPr lang="en-US" dirty="0"/>
              <a:t>HTML5 semantic elements, especially those that relate to page layout.</a:t>
            </a:r>
          </a:p>
          <a:p>
            <a:pPr marL="171450" indent="-171450">
              <a:buFont typeface="Arial" panose="020B0604020202020204" pitchFamily="34" charset="0"/>
              <a:buChar char="•"/>
            </a:pPr>
            <a:r>
              <a:rPr lang="en-US" dirty="0"/>
              <a:t>And we’ll conclude with an introduction to CSS responsive layout – a technique for supporting multiple screens and user experiences.</a:t>
            </a:r>
          </a:p>
          <a:p>
            <a:endParaRPr lang="en-US" dirty="0"/>
          </a:p>
        </p:txBody>
      </p:sp>
      <p:sp>
        <p:nvSpPr>
          <p:cNvPr id="4" name="Slide Number Placeholder 3"/>
          <p:cNvSpPr>
            <a:spLocks noGrp="1"/>
          </p:cNvSpPr>
          <p:nvPr>
            <p:ph type="sldNum" sz="quarter" idx="10"/>
          </p:nvPr>
        </p:nvSpPr>
        <p:spPr/>
        <p:txBody>
          <a:bodyPr/>
          <a:lstStyle/>
          <a:p>
            <a:fld id="{7FD679F3-A498-477D-8DDF-B51930DE9DE4}" type="slidenum">
              <a:rPr lang="en-US" smtClean="0"/>
              <a:t>3</a:t>
            </a:fld>
            <a:endParaRPr lang="en-US"/>
          </a:p>
        </p:txBody>
      </p:sp>
    </p:spTree>
    <p:extLst>
      <p:ext uri="{BB962C8B-B14F-4D97-AF65-F5344CB8AC3E}">
        <p14:creationId xmlns:p14="http://schemas.microsoft.com/office/powerpoint/2010/main" val="26047332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0.</a:t>
            </a:r>
            <a:r>
              <a:rPr lang="en-US" baseline="0" dirty="0"/>
              <a:t>  We’ve got a blank page with a web extension, let’s say .HTML</a:t>
            </a:r>
          </a:p>
          <a:p>
            <a:pPr marL="228600" indent="-228600">
              <a:buAutoNum type="arabicPeriod"/>
            </a:pPr>
            <a:r>
              <a:rPr lang="en-US" baseline="0" dirty="0"/>
              <a:t>Our first line is a declaration that tells the web browser, “Hey, this here code as follows is written in HTML, specifically </a:t>
            </a:r>
            <a:r>
              <a:rPr lang="en-US" baseline="0" dirty="0" err="1"/>
              <a:t>HTML5</a:t>
            </a:r>
            <a:r>
              <a:rPr lang="en-US" baseline="0" dirty="0"/>
              <a:t>. </a:t>
            </a:r>
          </a:p>
          <a:p>
            <a:pPr marL="228600" indent="-228600">
              <a:buAutoNum type="arabicPeriod"/>
            </a:pPr>
            <a:r>
              <a:rPr lang="en-US" dirty="0"/>
              <a:t>Then we add the opening</a:t>
            </a:r>
            <a:r>
              <a:rPr lang="en-US" baseline="0" dirty="0"/>
              <a:t> and closing tags &lt;html&gt; and &lt;/html&gt;. And this element tells the browser where the HTML code (or markup) is contained</a:t>
            </a:r>
            <a:br>
              <a:rPr lang="en-US" baseline="0" dirty="0"/>
            </a:br>
            <a:r>
              <a:rPr lang="en-US" baseline="0" dirty="0"/>
              <a:t>Two side notes…</a:t>
            </a:r>
          </a:p>
          <a:p>
            <a:pPr marL="685800" lvl="1" indent="-228600">
              <a:buAutoNum type="arabicPeriod"/>
            </a:pPr>
            <a:r>
              <a:rPr lang="en-US" dirty="0"/>
              <a:t>HTML stands for Hyper Text</a:t>
            </a:r>
            <a:r>
              <a:rPr lang="en-US" baseline="0" dirty="0"/>
              <a:t> Markup Language – it’s actually less “code” and more “markup.” That is to say, we define (or contain) content by using the open and close tags of an HTML element. For example, paragraph begins, here’s the paragraph, paragraph ends. Or in this example, HTML stuff begins, here’s all the HTML stuff, and were done. It’s reminiscent of WordPerfect Reveal Codes or XML or the Karate Kid exercise of Wax On / Wax Off.</a:t>
            </a:r>
          </a:p>
          <a:p>
            <a:pPr marL="685800" lvl="1" indent="-228600">
              <a:buAutoNum type="arabicPeriod"/>
            </a:pPr>
            <a:r>
              <a:rPr lang="en-US" dirty="0"/>
              <a:t>We can actually</a:t>
            </a:r>
            <a:r>
              <a:rPr lang="en-US" baseline="0" dirty="0"/>
              <a:t> include within this HTML inline blocks of other languages, such as </a:t>
            </a:r>
            <a:r>
              <a:rPr lang="en-US" baseline="0" dirty="0" err="1"/>
              <a:t>CSS</a:t>
            </a:r>
            <a:r>
              <a:rPr lang="en-US" baseline="0" dirty="0"/>
              <a:t> or JavaScript. And we can reference external pages written entirely in </a:t>
            </a:r>
            <a:r>
              <a:rPr lang="en-US" baseline="0" dirty="0" err="1"/>
              <a:t>CSS</a:t>
            </a:r>
            <a:r>
              <a:rPr lang="en-US" baseline="0" dirty="0"/>
              <a:t> or JavaScript etc.</a:t>
            </a:r>
          </a:p>
          <a:p>
            <a:pPr marL="228600" lvl="0" indent="-228600">
              <a:buAutoNum type="arabicPeriod"/>
            </a:pPr>
            <a:r>
              <a:rPr lang="en-US" baseline="0" dirty="0"/>
              <a:t>Within  the HTML, there are two sections… The head and…</a:t>
            </a:r>
          </a:p>
          <a:p>
            <a:pPr marL="228600" lvl="0" indent="-228600">
              <a:buAutoNum type="arabicPeriod"/>
            </a:pPr>
            <a:r>
              <a:rPr lang="en-US" baseline="0" dirty="0"/>
              <a:t>… the body</a:t>
            </a:r>
            <a:endParaRPr lang="en-US" dirty="0"/>
          </a:p>
        </p:txBody>
      </p:sp>
      <p:sp>
        <p:nvSpPr>
          <p:cNvPr id="4" name="Slide Number Placeholder 3"/>
          <p:cNvSpPr>
            <a:spLocks noGrp="1"/>
          </p:cNvSpPr>
          <p:nvPr>
            <p:ph type="sldNum" sz="quarter" idx="10"/>
          </p:nvPr>
        </p:nvSpPr>
        <p:spPr/>
        <p:txBody>
          <a:bodyPr/>
          <a:lstStyle/>
          <a:p>
            <a:fld id="{7FD679F3-A498-477D-8DDF-B51930DE9DE4}" type="slidenum">
              <a:rPr lang="en-US" smtClean="0"/>
              <a:t>4</a:t>
            </a:fld>
            <a:endParaRPr lang="en-US"/>
          </a:p>
        </p:txBody>
      </p:sp>
    </p:spTree>
    <p:extLst>
      <p:ext uri="{BB962C8B-B14F-4D97-AF65-F5344CB8AC3E}">
        <p14:creationId xmlns:p14="http://schemas.microsoft.com/office/powerpoint/2010/main" val="27596600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0.</a:t>
            </a:r>
            <a:r>
              <a:rPr lang="en-US" baseline="0" dirty="0"/>
              <a:t> The head contains information about the page. And the body contains the content that’s on the page</a:t>
            </a:r>
          </a:p>
          <a:p>
            <a:pPr marL="228600" indent="-228600">
              <a:buAutoNum type="arabicPeriod"/>
            </a:pPr>
            <a:r>
              <a:rPr lang="en-US" baseline="0" dirty="0"/>
              <a:t>For example, the head might contain a page title or metadata like keywords, description, author </a:t>
            </a:r>
          </a:p>
          <a:p>
            <a:pPr marL="228600" indent="-228600">
              <a:buAutoNum type="arabicPeriod"/>
            </a:pPr>
            <a:r>
              <a:rPr lang="en-US" baseline="0" dirty="0"/>
              <a:t>The head will also contain </a:t>
            </a:r>
            <a:r>
              <a:rPr lang="en-US" baseline="0" dirty="0" err="1"/>
              <a:t>CSS</a:t>
            </a:r>
            <a:r>
              <a:rPr lang="en-US" baseline="0" dirty="0"/>
              <a:t> and other scripts – either embedded internally or, more commonly, and as we see in this example, referenced externally</a:t>
            </a:r>
          </a:p>
          <a:p>
            <a:pPr marL="228600" indent="-228600">
              <a:buAutoNum type="arabicPeriod"/>
            </a:pPr>
            <a:r>
              <a:rPr lang="en-US" baseline="0" dirty="0"/>
              <a:t>And then in body we add the layout elements and content… let’s take a close look at this body area</a:t>
            </a:r>
          </a:p>
        </p:txBody>
      </p:sp>
      <p:sp>
        <p:nvSpPr>
          <p:cNvPr id="4" name="Slide Number Placeholder 3"/>
          <p:cNvSpPr>
            <a:spLocks noGrp="1"/>
          </p:cNvSpPr>
          <p:nvPr>
            <p:ph type="sldNum" sz="quarter" idx="10"/>
          </p:nvPr>
        </p:nvSpPr>
        <p:spPr/>
        <p:txBody>
          <a:bodyPr/>
          <a:lstStyle/>
          <a:p>
            <a:fld id="{7FD679F3-A498-477D-8DDF-B51930DE9DE4}" type="slidenum">
              <a:rPr lang="en-US" smtClean="0"/>
              <a:t>5</a:t>
            </a:fld>
            <a:endParaRPr lang="en-US"/>
          </a:p>
        </p:txBody>
      </p:sp>
    </p:spTree>
    <p:extLst>
      <p:ext uri="{BB962C8B-B14F-4D97-AF65-F5344CB8AC3E}">
        <p14:creationId xmlns:p14="http://schemas.microsoft.com/office/powerpoint/2010/main" val="29501726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common layout consists</a:t>
            </a:r>
            <a:r>
              <a:rPr lang="en-US" baseline="0" dirty="0"/>
              <a:t> of a DIV container, which allows us as developers to define alignment, width, columns, etc. And if we use responsive </a:t>
            </a:r>
            <a:r>
              <a:rPr lang="en-US" baseline="0" dirty="0" err="1"/>
              <a:t>CSS</a:t>
            </a:r>
            <a:r>
              <a:rPr lang="en-US" baseline="0" dirty="0"/>
              <a:t>, then we can tell this DIV how to adapt depending on the device – desktop, tablet, phone – that’s rendering this page</a:t>
            </a:r>
          </a:p>
          <a:p>
            <a:r>
              <a:rPr lang="en-US" baseline="0" dirty="0"/>
              <a:t>And then we define the container elements for the header, the </a:t>
            </a:r>
            <a:r>
              <a:rPr lang="en-US" baseline="0" dirty="0" err="1"/>
              <a:t>navbar</a:t>
            </a:r>
            <a:r>
              <a:rPr lang="en-US" baseline="0" dirty="0"/>
              <a:t> (navigation area), the main content, and the footer. </a:t>
            </a:r>
          </a:p>
          <a:p>
            <a:r>
              <a:rPr lang="en-US" baseline="0" dirty="0"/>
              <a:t>And we could optionally include one or two asides, also call sidebars. And using </a:t>
            </a:r>
            <a:r>
              <a:rPr lang="en-US" baseline="0" dirty="0" err="1"/>
              <a:t>CSS</a:t>
            </a:r>
            <a:r>
              <a:rPr lang="en-US" baseline="0" dirty="0"/>
              <a:t>, we can create columns, left-side, right-side, even</a:t>
            </a:r>
            <a:endParaRPr lang="en-US" dirty="0"/>
          </a:p>
        </p:txBody>
      </p:sp>
      <p:sp>
        <p:nvSpPr>
          <p:cNvPr id="4" name="Slide Number Placeholder 3"/>
          <p:cNvSpPr>
            <a:spLocks noGrp="1"/>
          </p:cNvSpPr>
          <p:nvPr>
            <p:ph type="sldNum" sz="quarter" idx="10"/>
          </p:nvPr>
        </p:nvSpPr>
        <p:spPr/>
        <p:txBody>
          <a:bodyPr/>
          <a:lstStyle/>
          <a:p>
            <a:fld id="{7FD679F3-A498-477D-8DDF-B51930DE9DE4}" type="slidenum">
              <a:rPr lang="en-US" smtClean="0"/>
              <a:t>6</a:t>
            </a:fld>
            <a:endParaRPr lang="en-US"/>
          </a:p>
        </p:txBody>
      </p:sp>
    </p:spTree>
    <p:extLst>
      <p:ext uri="{BB962C8B-B14F-4D97-AF65-F5344CB8AC3E}">
        <p14:creationId xmlns:p14="http://schemas.microsoft.com/office/powerpoint/2010/main" val="42263011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Both tags and elements refer to the markup used to write HTML. For example, you might use the &lt;p&gt; tag to define a paragraph or the &lt;a&gt; &lt;/a&gt; element to create links. Many people use the terms tag and element interchangeably, and if you find that easier, you can too. But there is a slight difference between the two terms. HTML is a markup language, which means the content on a web page is “marked up” with these codes to tell the browser how to display the text. And these markup tags are the HTML tags themselves. When you write HTML, you are writing HTML tags. An element is the basic building block of HTML and is typically made up of two tags: an opening tag and a closing tag.</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HTML elements</a:t>
            </a:r>
          </a:p>
          <a:p>
            <a:r>
              <a:rPr lang="en-US" sz="1200" b="0" i="0" kern="1200" dirty="0">
                <a:solidFill>
                  <a:schemeClr val="tx1"/>
                </a:solidFill>
                <a:effectLst/>
                <a:latin typeface="+mn-lt"/>
                <a:ea typeface="+mn-ea"/>
                <a:cs typeface="+mn-cs"/>
              </a:rPr>
              <a:t>An element in HTML represents some kind of structure or semantics and generally consists of a start tag, content, and an end tag. </a:t>
            </a:r>
          </a:p>
          <a:p>
            <a:r>
              <a:rPr lang="en-US" sz="1200" b="0" i="0" kern="1200" dirty="0">
                <a:solidFill>
                  <a:schemeClr val="tx1"/>
                </a:solidFill>
                <a:effectLst/>
                <a:latin typeface="+mn-lt"/>
                <a:ea typeface="+mn-ea"/>
                <a:cs typeface="+mn-cs"/>
              </a:rPr>
              <a:t>Example: &lt;p&gt;This is the content of the paragraph element.&lt;/p&gt;</a:t>
            </a:r>
          </a:p>
          <a:p>
            <a:r>
              <a:rPr lang="en-US" sz="1200" b="0" i="0" kern="1200" dirty="0">
                <a:solidFill>
                  <a:schemeClr val="tx1"/>
                </a:solidFill>
                <a:effectLst/>
                <a:latin typeface="+mn-lt"/>
                <a:ea typeface="+mn-ea"/>
                <a:cs typeface="+mn-cs"/>
              </a:rPr>
              <a:t>Example: &lt;</a:t>
            </a:r>
            <a:r>
              <a:rPr lang="en-US" sz="1200" b="0" i="0" kern="1200" dirty="0" err="1">
                <a:solidFill>
                  <a:schemeClr val="tx1"/>
                </a:solidFill>
                <a:effectLst/>
                <a:latin typeface="+mn-lt"/>
                <a:ea typeface="+mn-ea"/>
                <a:cs typeface="+mn-cs"/>
              </a:rPr>
              <a:t>br</a:t>
            </a:r>
            <a:r>
              <a:rPr lang="en-US" sz="1200" b="0" i="0" kern="1200" dirty="0">
                <a:solidFill>
                  <a:schemeClr val="tx1"/>
                </a:solidFill>
                <a:effectLst/>
                <a:latin typeface="+mn-lt"/>
                <a:ea typeface="+mn-ea"/>
                <a:cs typeface="+mn-cs"/>
              </a:rPr>
              <a:t> /&gt;</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HTML tags</a:t>
            </a:r>
          </a:p>
          <a:p>
            <a:r>
              <a:rPr lang="en-US" sz="1200" b="0" i="0" kern="1200" dirty="0">
                <a:solidFill>
                  <a:schemeClr val="tx1"/>
                </a:solidFill>
                <a:effectLst/>
                <a:latin typeface="+mn-lt"/>
                <a:ea typeface="+mn-ea"/>
                <a:cs typeface="+mn-cs"/>
              </a:rPr>
              <a:t>Tags are used to mark up the start and end of an HTML element.</a:t>
            </a:r>
          </a:p>
          <a:p>
            <a:r>
              <a:rPr lang="en-US" sz="1200" b="0" i="0" kern="1200" dirty="0">
                <a:solidFill>
                  <a:schemeClr val="tx1"/>
                </a:solidFill>
                <a:effectLst/>
                <a:latin typeface="+mn-lt"/>
                <a:ea typeface="+mn-ea"/>
                <a:cs typeface="+mn-cs"/>
              </a:rPr>
              <a:t>Example: &lt;p&gt;</a:t>
            </a:r>
          </a:p>
          <a:p>
            <a:r>
              <a:rPr lang="en-US" sz="1200" b="0" i="0" kern="1200" dirty="0">
                <a:solidFill>
                  <a:schemeClr val="tx1"/>
                </a:solidFill>
                <a:effectLst/>
                <a:latin typeface="+mn-lt"/>
                <a:ea typeface="+mn-ea"/>
                <a:cs typeface="+mn-cs"/>
              </a:rPr>
              <a:t>Example: &lt;p class="info"&gt;</a:t>
            </a:r>
          </a:p>
          <a:p>
            <a:r>
              <a:rPr lang="en-US" sz="1200" b="0" i="0" kern="1200" dirty="0">
                <a:solidFill>
                  <a:schemeClr val="tx1"/>
                </a:solidFill>
                <a:effectLst/>
                <a:latin typeface="+mn-lt"/>
                <a:ea typeface="+mn-ea"/>
                <a:cs typeface="+mn-cs"/>
              </a:rPr>
              <a:t>Example: &lt;/p&gt;</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HTML attributes</a:t>
            </a:r>
          </a:p>
          <a:p>
            <a:r>
              <a:rPr lang="en-US" sz="1200" b="0" i="0" kern="1200" dirty="0">
                <a:solidFill>
                  <a:schemeClr val="tx1"/>
                </a:solidFill>
                <a:effectLst/>
                <a:latin typeface="+mn-lt"/>
                <a:ea typeface="+mn-ea"/>
                <a:cs typeface="+mn-cs"/>
              </a:rPr>
              <a:t>An attribute defines a property for an element, consists of an attribute/value pair, and appears within the element’s start tag. </a:t>
            </a:r>
          </a:p>
          <a:p>
            <a:r>
              <a:rPr lang="en-US" sz="1200" b="0" i="0" kern="1200" dirty="0">
                <a:solidFill>
                  <a:schemeClr val="tx1"/>
                </a:solidFill>
                <a:effectLst/>
                <a:latin typeface="+mn-lt"/>
                <a:ea typeface="+mn-ea"/>
                <a:cs typeface="+mn-cs"/>
              </a:rPr>
              <a:t>The most popular misuse of the term “tag” is referring to alt attributes as “alt tags.”</a:t>
            </a: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FD679F3-A498-477D-8DDF-B51930DE9DE4}" type="slidenum">
              <a:rPr lang="en-US" smtClean="0"/>
              <a:t>7</a:t>
            </a:fld>
            <a:endParaRPr lang="en-US"/>
          </a:p>
        </p:txBody>
      </p:sp>
    </p:spTree>
    <p:extLst>
      <p:ext uri="{BB962C8B-B14F-4D97-AF65-F5344CB8AC3E}">
        <p14:creationId xmlns:p14="http://schemas.microsoft.com/office/powerpoint/2010/main" val="33805272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MOST COMMON!!!</a:t>
            </a:r>
          </a:p>
          <a:p>
            <a:endParaRPr lang="en-US" sz="1200" b="0" i="0" kern="1200" dirty="0">
              <a:solidFill>
                <a:schemeClr val="tx1"/>
              </a:solidFill>
              <a:effectLst/>
              <a:latin typeface="+mn-lt"/>
              <a:ea typeface="+mn-ea"/>
              <a:cs typeface="+mn-cs"/>
            </a:endParaRPr>
          </a:p>
          <a:p>
            <a:pPr marL="1828800" indent="-1828800">
              <a:spcBef>
                <a:spcPts val="900"/>
              </a:spcBef>
              <a:buNone/>
            </a:pPr>
            <a:r>
              <a:rPr lang="en-US" sz="1200" b="1" dirty="0"/>
              <a:t>html examples</a:t>
            </a:r>
            <a:endParaRPr lang="en-US" sz="1200" dirty="0">
              <a:solidFill>
                <a:srgbClr val="000000"/>
              </a:solidFill>
            </a:endParaRPr>
          </a:p>
          <a:p>
            <a:pPr marL="1828800" indent="-1828800">
              <a:spcBef>
                <a:spcPts val="1800"/>
              </a:spcBef>
              <a:buNone/>
            </a:pPr>
            <a:r>
              <a:rPr lang="en-US" sz="1200" dirty="0">
                <a:solidFill>
                  <a:srgbClr val="000000"/>
                </a:solidFill>
              </a:rPr>
              <a:t>&lt;body&gt; &lt;/body&gt;</a:t>
            </a:r>
          </a:p>
          <a:p>
            <a:pPr marL="1828800" indent="-1828800">
              <a:spcBef>
                <a:spcPts val="1800"/>
              </a:spcBef>
              <a:buNone/>
            </a:pPr>
            <a:r>
              <a:rPr lang="en-US" sz="1200" dirty="0">
                <a:solidFill>
                  <a:srgbClr val="000000"/>
                </a:solidFill>
              </a:rPr>
              <a:t>&lt;div class=“wrapper”&gt; &lt;/div&gt;</a:t>
            </a:r>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FD679F3-A498-477D-8DDF-B51930DE9DE4}" type="slidenum">
              <a:rPr lang="en-US" smtClean="0"/>
              <a:t>8</a:t>
            </a:fld>
            <a:endParaRPr lang="en-US"/>
          </a:p>
        </p:txBody>
      </p:sp>
    </p:spTree>
    <p:extLst>
      <p:ext uri="{BB962C8B-B14F-4D97-AF65-F5344CB8AC3E}">
        <p14:creationId xmlns:p14="http://schemas.microsoft.com/office/powerpoint/2010/main" val="33805272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empty (void or singleton) elements – hold no content</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self-closing empty elements – for </a:t>
            </a:r>
            <a:r>
              <a:rPr lang="en-US" sz="1200" b="0" i="0" kern="1200" dirty="0" err="1">
                <a:solidFill>
                  <a:schemeClr val="tx1"/>
                </a:solidFill>
                <a:effectLst/>
                <a:latin typeface="+mn-lt"/>
                <a:ea typeface="+mn-ea"/>
                <a:cs typeface="+mn-cs"/>
              </a:rPr>
              <a:t>xHTML</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&lt;tag attribute= “value” attribute= “value” /&gt;</a:t>
            </a:r>
          </a:p>
          <a:p>
            <a:endParaRPr lang="en-US" sz="1200" b="0" i="0" kern="1200" dirty="0">
              <a:solidFill>
                <a:schemeClr val="tx1"/>
              </a:solidFill>
              <a:effectLst/>
              <a:latin typeface="+mn-lt"/>
              <a:ea typeface="+mn-ea"/>
              <a:cs typeface="+mn-cs"/>
            </a:endParaRPr>
          </a:p>
          <a:p>
            <a:pPr marL="1828800" indent="-1828800">
              <a:spcBef>
                <a:spcPts val="900"/>
              </a:spcBef>
              <a:buNone/>
            </a:pPr>
            <a:r>
              <a:rPr lang="en-US" sz="1200" b="1" dirty="0"/>
              <a:t>html examples</a:t>
            </a:r>
            <a:endParaRPr lang="en-US" sz="1200" dirty="0">
              <a:solidFill>
                <a:srgbClr val="000000"/>
              </a:solidFill>
            </a:endParaRPr>
          </a:p>
          <a:p>
            <a:pPr marL="914400" indent="-914400">
              <a:spcBef>
                <a:spcPts val="1800"/>
              </a:spcBef>
              <a:buNone/>
            </a:pPr>
            <a:r>
              <a:rPr lang="en-US" sz="1200" dirty="0">
                <a:solidFill>
                  <a:srgbClr val="000000"/>
                </a:solidFill>
              </a:rPr>
              <a:t>&lt;</a:t>
            </a:r>
            <a:r>
              <a:rPr lang="en-US" sz="1200" dirty="0" err="1">
                <a:solidFill>
                  <a:srgbClr val="000000"/>
                </a:solidFill>
              </a:rPr>
              <a:t>img</a:t>
            </a:r>
            <a:r>
              <a:rPr lang="en-US" sz="1200" dirty="0">
                <a:solidFill>
                  <a:srgbClr val="000000"/>
                </a:solidFill>
              </a:rPr>
              <a:t> </a:t>
            </a:r>
            <a:r>
              <a:rPr lang="en-US" sz="1200" dirty="0" err="1">
                <a:solidFill>
                  <a:srgbClr val="000000"/>
                </a:solidFill>
              </a:rPr>
              <a:t>src</a:t>
            </a:r>
            <a:r>
              <a:rPr lang="en-US" sz="1200" dirty="0">
                <a:solidFill>
                  <a:srgbClr val="000000"/>
                </a:solidFill>
              </a:rPr>
              <a:t>=“</a:t>
            </a:r>
            <a:r>
              <a:rPr lang="en-US" sz="1200" dirty="0" err="1">
                <a:solidFill>
                  <a:srgbClr val="000000"/>
                </a:solidFill>
              </a:rPr>
              <a:t>img_apples.gif</a:t>
            </a:r>
            <a:r>
              <a:rPr lang="en-US" sz="1200" dirty="0">
                <a:solidFill>
                  <a:srgbClr val="000000"/>
                </a:solidFill>
              </a:rPr>
              <a:t> ” alt=“Logo”&gt;</a:t>
            </a:r>
          </a:p>
          <a:p>
            <a:pPr marL="914400" indent="-914400">
              <a:spcBef>
                <a:spcPts val="1800"/>
              </a:spcBef>
              <a:buNone/>
            </a:pPr>
            <a:r>
              <a:rPr lang="en-US" sz="1200" dirty="0">
                <a:solidFill>
                  <a:srgbClr val="000000"/>
                </a:solidFill>
              </a:rPr>
              <a:t>&lt;</a:t>
            </a:r>
            <a:r>
              <a:rPr lang="en-US" sz="1200" dirty="0" err="1">
                <a:solidFill>
                  <a:srgbClr val="000000"/>
                </a:solidFill>
              </a:rPr>
              <a:t>br</a:t>
            </a:r>
            <a:r>
              <a:rPr lang="en-US" sz="1200" dirty="0">
                <a:solidFill>
                  <a:srgbClr val="000000"/>
                </a:solidFill>
              </a:rPr>
              <a:t>&gt;</a:t>
            </a:r>
          </a:p>
          <a:p>
            <a:pPr marL="914400" indent="-914400">
              <a:spcBef>
                <a:spcPts val="1800"/>
              </a:spcBef>
              <a:buNone/>
            </a:pPr>
            <a:r>
              <a:rPr lang="en-US" sz="1200" dirty="0">
                <a:solidFill>
                  <a:srgbClr val="000000"/>
                </a:solidFill>
              </a:rPr>
              <a:t>&lt;</a:t>
            </a:r>
            <a:r>
              <a:rPr lang="en-US" sz="1200" dirty="0" err="1">
                <a:solidFill>
                  <a:srgbClr val="000000"/>
                </a:solidFill>
              </a:rPr>
              <a:t>br</a:t>
            </a:r>
            <a:r>
              <a:rPr lang="en-US" sz="1200" dirty="0">
                <a:solidFill>
                  <a:srgbClr val="000000"/>
                </a:solidFill>
              </a:rPr>
              <a:t> /&gt;</a:t>
            </a:r>
          </a:p>
          <a:p>
            <a:pPr marL="914400" indent="-914400">
              <a:spcBef>
                <a:spcPts val="1800"/>
              </a:spcBef>
              <a:buNone/>
            </a:pPr>
            <a:r>
              <a:rPr lang="en-US" sz="1200" dirty="0">
                <a:solidFill>
                  <a:srgbClr val="000000"/>
                </a:solidFill>
              </a:rPr>
              <a:t>&lt;!-- add header --&gt;</a:t>
            </a: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FD679F3-A498-477D-8DDF-B51930DE9DE4}" type="slidenum">
              <a:rPr lang="en-US" smtClean="0"/>
              <a:t>9</a:t>
            </a:fld>
            <a:endParaRPr lang="en-US"/>
          </a:p>
        </p:txBody>
      </p:sp>
    </p:spTree>
    <p:extLst>
      <p:ext uri="{BB962C8B-B14F-4D97-AF65-F5344CB8AC3E}">
        <p14:creationId xmlns:p14="http://schemas.microsoft.com/office/powerpoint/2010/main" val="3380527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0"/>
            <a:ext cx="752475"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1"/>
          <p:cNvSpPr>
            <a:spLocks noGrp="1"/>
          </p:cNvSpPr>
          <p:nvPr>
            <p:ph type="ctrTitle"/>
          </p:nvPr>
        </p:nvSpPr>
        <p:spPr>
          <a:xfrm>
            <a:off x="1216152" y="1267485"/>
            <a:ext cx="7235981" cy="5133316"/>
          </a:xfrm>
        </p:spPr>
        <p:txBody>
          <a:bodyPr/>
          <a:lstStyle>
            <a:lvl1pPr>
              <a:defRPr sz="11500"/>
            </a:lvl1pPr>
          </a:lstStyle>
          <a:p>
            <a:r>
              <a:rPr lang="en-US"/>
              <a:t>Click to edit Master title style</a:t>
            </a:r>
            <a:endParaRPr lang="en-US" dirty="0"/>
          </a:p>
        </p:txBody>
      </p:sp>
      <p:sp>
        <p:nvSpPr>
          <p:cNvPr id="3" name="Subtitle 2"/>
          <p:cNvSpPr>
            <a:spLocks noGrp="1"/>
          </p:cNvSpPr>
          <p:nvPr>
            <p:ph type="subTitle" idx="1"/>
          </p:nvPr>
        </p:nvSpPr>
        <p:spPr>
          <a:xfrm>
            <a:off x="1216151" y="201702"/>
            <a:ext cx="6189583" cy="949569"/>
          </a:xfrm>
        </p:spPr>
        <p:txBody>
          <a:bodyPr>
            <a:normAutofit/>
          </a:bodyPr>
          <a:lstStyle>
            <a:lvl1pPr marL="0" indent="0" algn="r">
              <a:buNone/>
              <a:defRPr sz="2400">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3BD3F0-E665-4DD2-B622-619D8A05F4CF}" type="datetimeFigureOut">
              <a:rPr lang="en-US" smtClean="0"/>
              <a:t>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150469" y="236415"/>
            <a:ext cx="785301" cy="365125"/>
          </a:xfrm>
        </p:spPr>
        <p:txBody>
          <a:bodyPr/>
          <a:lstStyle>
            <a:lvl1pPr>
              <a:defRPr sz="1400"/>
            </a:lvl1pPr>
          </a:lstStyle>
          <a:p>
            <a:fld id="{81ECD51A-AD47-4AEE-B50C-63CBA388A295}" type="slidenum">
              <a:rPr lang="en-US" smtClean="0"/>
              <a:t>‹#›</a:t>
            </a:fld>
            <a:endParaRPr lang="en-US"/>
          </a:p>
        </p:txBody>
      </p:sp>
      <p:grpSp>
        <p:nvGrpSpPr>
          <p:cNvPr id="7" name="Group 6"/>
          <p:cNvGrpSpPr/>
          <p:nvPr/>
        </p:nvGrpSpPr>
        <p:grpSpPr>
          <a:xfrm>
            <a:off x="7467600" y="209550"/>
            <a:ext cx="657226" cy="431800"/>
            <a:chOff x="7467600" y="209550"/>
            <a:chExt cx="657226" cy="431800"/>
          </a:xfrm>
          <a:solidFill>
            <a:schemeClr val="tx2">
              <a:lumMod val="60000"/>
              <a:lumOff val="40000"/>
            </a:schemeClr>
          </a:solidFill>
        </p:grpSpPr>
        <p:sp>
          <p:nvSpPr>
            <p:cNvPr id="8" name="Freeform 5"/>
            <p:cNvSpPr>
              <a:spLocks/>
            </p:cNvSpPr>
            <p:nvPr/>
          </p:nvSpPr>
          <p:spPr bwMode="auto">
            <a:xfrm>
              <a:off x="7467600"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5"/>
            <p:cNvSpPr>
              <a:spLocks/>
            </p:cNvSpPr>
            <p:nvPr/>
          </p:nvSpPr>
          <p:spPr bwMode="auto">
            <a:xfrm>
              <a:off x="7677151"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5"/>
            <p:cNvSpPr>
              <a:spLocks/>
            </p:cNvSpPr>
            <p:nvPr/>
          </p:nvSpPr>
          <p:spPr bwMode="auto">
            <a:xfrm>
              <a:off x="7881939"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3BD3F0-E665-4DD2-B622-619D8A05F4CF}" type="datetimeFigureOut">
              <a:rPr lang="en-US" smtClean="0"/>
              <a:t>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ECD51A-AD47-4AEE-B50C-63CBA388A2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3BD3F0-E665-4DD2-B622-619D8A05F4CF}" type="datetimeFigureOut">
              <a:rPr lang="en-US" smtClean="0"/>
              <a:t>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ECD51A-AD47-4AEE-B50C-63CBA388A2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a:t>Click to edit Master title style</a:t>
            </a:r>
            <a:endParaRPr lang="en-US" dirty="0"/>
          </a:p>
        </p:txBody>
      </p:sp>
      <p:sp>
        <p:nvSpPr>
          <p:cNvPr id="3" name="Content Placeholder 2"/>
          <p:cNvSpPr>
            <a:spLocks noGrp="1"/>
          </p:cNvSpPr>
          <p:nvPr>
            <p:ph idx="1"/>
          </p:nvPr>
        </p:nvSpPr>
        <p:spPr>
          <a:xfrm>
            <a:off x="1219200" y="838200"/>
            <a:ext cx="7467600" cy="4419600"/>
          </a:xfrm>
        </p:spPr>
        <p:txBody>
          <a:bodyPr>
            <a:normAutofit/>
          </a:bodyPr>
          <a:lstStyle>
            <a:lvl1pPr>
              <a:defRPr sz="2800"/>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3BD3F0-E665-4DD2-B622-619D8A05F4CF}" type="datetimeFigureOut">
              <a:rPr lang="en-US" smtClean="0"/>
              <a:t>1/29/2018</a:t>
            </a:fld>
            <a:endParaRPr lang="en-US"/>
          </a:p>
        </p:txBody>
      </p:sp>
      <p:sp>
        <p:nvSpPr>
          <p:cNvPr id="10" name="Slide Number Placeholder 9"/>
          <p:cNvSpPr>
            <a:spLocks noGrp="1"/>
          </p:cNvSpPr>
          <p:nvPr>
            <p:ph type="sldNum" sz="quarter" idx="11"/>
          </p:nvPr>
        </p:nvSpPr>
        <p:spPr/>
        <p:txBody>
          <a:bodyPr/>
          <a:lstStyle/>
          <a:p>
            <a:fld id="{81ECD51A-AD47-4AEE-B50C-63CBA388A295}" type="slidenum">
              <a:rPr lang="en-US" smtClean="0"/>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9199" y="4484080"/>
            <a:ext cx="7239001" cy="762000"/>
          </a:xfrm>
        </p:spPr>
        <p:txBody>
          <a:bodyPr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3"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a:t>Click to edit Master title style</a:t>
            </a:r>
            <a:endParaRPr lang="en-US" dirty="0"/>
          </a:p>
        </p:txBody>
      </p:sp>
      <p:sp>
        <p:nvSpPr>
          <p:cNvPr id="19" name="Date Placeholder 18"/>
          <p:cNvSpPr>
            <a:spLocks noGrp="1"/>
          </p:cNvSpPr>
          <p:nvPr>
            <p:ph type="dt" sz="half" idx="10"/>
          </p:nvPr>
        </p:nvSpPr>
        <p:spPr/>
        <p:txBody>
          <a:bodyPr/>
          <a:lstStyle/>
          <a:p>
            <a:fld id="{FB3BD3F0-E665-4DD2-B622-619D8A05F4CF}" type="datetimeFigureOut">
              <a:rPr lang="en-US" smtClean="0"/>
              <a:t>1/29/2018</a:t>
            </a:fld>
            <a:endParaRPr lang="en-US"/>
          </a:p>
        </p:txBody>
      </p:sp>
      <p:sp>
        <p:nvSpPr>
          <p:cNvPr id="20" name="Slide Number Placeholder 19"/>
          <p:cNvSpPr>
            <a:spLocks noGrp="1"/>
          </p:cNvSpPr>
          <p:nvPr>
            <p:ph type="sldNum" sz="quarter" idx="11"/>
          </p:nvPr>
        </p:nvSpPr>
        <p:spPr/>
        <p:txBody>
          <a:bodyPr/>
          <a:lstStyle/>
          <a:p>
            <a:fld id="{81ECD51A-AD47-4AEE-B50C-63CBA388A295}" type="slidenum">
              <a:rPr lang="en-US" smtClean="0"/>
              <a:t>‹#›</a:t>
            </a:fld>
            <a:endParaRPr lang="en-US"/>
          </a:p>
        </p:txBody>
      </p:sp>
      <p:sp>
        <p:nvSpPr>
          <p:cNvPr id="21" name="Footer Placeholder 20"/>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FB3BD3F0-E665-4DD2-B622-619D8A05F4CF}" type="datetimeFigureOut">
              <a:rPr lang="en-US" smtClean="0"/>
              <a:t>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ECD51A-AD47-4AEE-B50C-63CBA388A295}" type="slidenum">
              <a:rPr lang="en-US" smtClean="0"/>
              <a:t>‹#›</a:t>
            </a:fld>
            <a:endParaRPr lang="en-US"/>
          </a:p>
        </p:txBody>
      </p:sp>
      <p:sp>
        <p:nvSpPr>
          <p:cNvPr id="9" name="Content Placeholder 8"/>
          <p:cNvSpPr>
            <a:spLocks noGrp="1"/>
          </p:cNvSpPr>
          <p:nvPr>
            <p:ph sz="quarter" idx="13"/>
          </p:nvPr>
        </p:nvSpPr>
        <p:spPr>
          <a:xfrm>
            <a:off x="1216152" y="841248"/>
            <a:ext cx="3730752"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5102352" y="841248"/>
            <a:ext cx="3730752"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219200" y="841248"/>
            <a:ext cx="3733800"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5105400" y="841248"/>
            <a:ext cx="3735267"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FB3BD3F0-E665-4DD2-B622-619D8A05F4CF}" type="datetimeFigureOut">
              <a:rPr lang="en-US" smtClean="0"/>
              <a:t>1/29/2018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ECD51A-AD47-4AEE-B50C-63CBA388A295}" type="slidenum">
              <a:rPr lang="en-US" smtClean="0"/>
              <a:t>‹#›</a:t>
            </a:fld>
            <a:endParaRPr lang="en-US"/>
          </a:p>
        </p:txBody>
      </p:sp>
      <p:sp>
        <p:nvSpPr>
          <p:cNvPr id="11" name="Content Placeholder 10"/>
          <p:cNvSpPr>
            <a:spLocks noGrp="1"/>
          </p:cNvSpPr>
          <p:nvPr>
            <p:ph sz="quarter" idx="13"/>
          </p:nvPr>
        </p:nvSpPr>
        <p:spPr>
          <a:xfrm>
            <a:off x="1216152" y="1380744"/>
            <a:ext cx="3730752" cy="38404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14"/>
          </p:nvPr>
        </p:nvSpPr>
        <p:spPr>
          <a:xfrm>
            <a:off x="5102352" y="1380743"/>
            <a:ext cx="3730752" cy="38404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3BD3F0-E665-4DD2-B622-619D8A05F4CF}" type="datetimeFigureOut">
              <a:rPr lang="en-US" smtClean="0"/>
              <a:t>1/29/2018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ECD51A-AD47-4AEE-B50C-63CBA388A2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B3BD3F0-E665-4DD2-B622-619D8A05F4CF}" type="datetimeFigureOut">
              <a:rPr lang="en-US" smtClean="0"/>
              <a:t>1/29/2018</a:t>
            </a:fld>
            <a:endParaRPr lang="en-US"/>
          </a:p>
        </p:txBody>
      </p:sp>
      <p:sp>
        <p:nvSpPr>
          <p:cNvPr id="6" name="Slide Number Placeholder 5"/>
          <p:cNvSpPr>
            <a:spLocks noGrp="1"/>
          </p:cNvSpPr>
          <p:nvPr>
            <p:ph type="sldNum" sz="quarter" idx="11"/>
          </p:nvPr>
        </p:nvSpPr>
        <p:spPr/>
        <p:txBody>
          <a:bodyPr/>
          <a:lstStyle/>
          <a:p>
            <a:fld id="{81ECD51A-AD47-4AEE-B50C-63CBA388A295}" type="slidenum">
              <a:rPr lang="en-US" smtClean="0"/>
              <a:t>‹#›</a:t>
            </a:fld>
            <a:endParaRPr lang="en-US"/>
          </a:p>
        </p:txBody>
      </p:sp>
      <p:sp>
        <p:nvSpPr>
          <p:cNvPr id="7" name="Footer Placeholder 6"/>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0" y="395287"/>
            <a:ext cx="3008313" cy="1162050"/>
          </a:xfrm>
        </p:spPr>
        <p:txBody>
          <a:bodyPr anchor="b"/>
          <a:lstStyle>
            <a:lvl1pPr algn="l">
              <a:defRPr sz="2000" b="1">
                <a:ln>
                  <a:noFill/>
                </a:ln>
                <a:solidFill>
                  <a:srgbClr val="FF7605"/>
                </a:solidFill>
                <a:effectLst/>
              </a:defRPr>
            </a:lvl1pPr>
          </a:lstStyle>
          <a:p>
            <a:r>
              <a:rPr lang="en-US"/>
              <a:t>Click to edit Master title style</a:t>
            </a:r>
            <a:endParaRPr lang="en-US" dirty="0"/>
          </a:p>
        </p:txBody>
      </p:sp>
      <p:sp>
        <p:nvSpPr>
          <p:cNvPr id="4" name="Text Placeholder 3"/>
          <p:cNvSpPr>
            <a:spLocks noGrp="1"/>
          </p:cNvSpPr>
          <p:nvPr>
            <p:ph type="body" sz="half" idx="2"/>
          </p:nvPr>
        </p:nvSpPr>
        <p:spPr>
          <a:xfrm>
            <a:off x="5715000" y="1557337"/>
            <a:ext cx="3008313" cy="4386263"/>
          </a:xfrm>
        </p:spPr>
        <p:txBody>
          <a:bodyPr/>
          <a:lstStyle>
            <a:lvl1pPr marL="0" indent="0">
              <a:buNone/>
              <a:defRPr sz="140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Content Placeholder 13"/>
          <p:cNvSpPr>
            <a:spLocks noGrp="1"/>
          </p:cNvSpPr>
          <p:nvPr>
            <p:ph sz="quarter" idx="13"/>
          </p:nvPr>
        </p:nvSpPr>
        <p:spPr>
          <a:xfrm>
            <a:off x="914400" y="381000"/>
            <a:ext cx="4800600" cy="5943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Date Placeholder 8"/>
          <p:cNvSpPr>
            <a:spLocks noGrp="1"/>
          </p:cNvSpPr>
          <p:nvPr>
            <p:ph type="dt" sz="half" idx="14"/>
          </p:nvPr>
        </p:nvSpPr>
        <p:spPr/>
        <p:txBody>
          <a:bodyPr/>
          <a:lstStyle/>
          <a:p>
            <a:fld id="{FB3BD3F0-E665-4DD2-B622-619D8A05F4CF}" type="datetimeFigureOut">
              <a:rPr lang="en-US" smtClean="0"/>
              <a:t>1/29/2018</a:t>
            </a:fld>
            <a:endParaRPr lang="en-US"/>
          </a:p>
        </p:txBody>
      </p:sp>
      <p:sp>
        <p:nvSpPr>
          <p:cNvPr id="10" name="Slide Number Placeholder 9"/>
          <p:cNvSpPr>
            <a:spLocks noGrp="1"/>
          </p:cNvSpPr>
          <p:nvPr>
            <p:ph type="sldNum" sz="quarter" idx="15"/>
          </p:nvPr>
        </p:nvSpPr>
        <p:spPr/>
        <p:txBody>
          <a:bodyPr/>
          <a:lstStyle/>
          <a:p>
            <a:fld id="{81ECD51A-AD47-4AEE-B50C-63CBA388A295}" type="slidenum">
              <a:rPr lang="en-US" smtClean="0"/>
              <a:t>‹#›</a:t>
            </a:fld>
            <a:endParaRPr lang="en-US"/>
          </a:p>
        </p:txBody>
      </p:sp>
      <p:sp>
        <p:nvSpPr>
          <p:cNvPr id="13" name="Footer Placeholder 12"/>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624754"/>
            <a:ext cx="5486400" cy="404446"/>
          </a:xfrm>
        </p:spPr>
        <p:txBody>
          <a:bodyPr bIns="0" anchor="b"/>
          <a:lstStyle>
            <a:lvl1pPr algn="l">
              <a:defRPr sz="2000" b="1">
                <a:ln w="12700">
                  <a:noFill/>
                </a:ln>
                <a:solidFill>
                  <a:schemeClr val="tx1"/>
                </a:solidFill>
                <a:effectLst/>
              </a:defRPr>
            </a:lvl1pPr>
          </a:lstStyle>
          <a:p>
            <a:r>
              <a:rPr lang="en-US"/>
              <a:t>Click to edit Master title style</a:t>
            </a:r>
            <a:endParaRPr lang="en-US" dirty="0"/>
          </a:p>
        </p:txBody>
      </p:sp>
      <p:sp>
        <p:nvSpPr>
          <p:cNvPr id="3" name="Picture Placeholder 2"/>
          <p:cNvSpPr>
            <a:spLocks noGrp="1"/>
          </p:cNvSpPr>
          <p:nvPr>
            <p:ph type="pic" idx="1"/>
          </p:nvPr>
        </p:nvSpPr>
        <p:spPr>
          <a:xfrm>
            <a:off x="1323975" y="381000"/>
            <a:ext cx="5867400" cy="40814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219200" y="5029200"/>
            <a:ext cx="4038600" cy="1371600"/>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3BD3F0-E665-4DD2-B622-619D8A05F4CF}" type="datetimeFigureOut">
              <a:rPr lang="en-US" smtClean="0"/>
              <a:t>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ECD51A-AD47-4AEE-B50C-63CBA388A2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228600" cy="6858000"/>
          </a:xfrm>
          <a:prstGeom prst="rect">
            <a:avLst/>
          </a:prstGeom>
          <a:gradFill>
            <a:gsLst>
              <a:gs pos="0">
                <a:schemeClr val="accent1"/>
              </a:gs>
              <a:gs pos="52000">
                <a:schemeClr val="accent6">
                  <a:lumMod val="75000"/>
                </a:schemeClr>
              </a:gs>
              <a:gs pos="100000">
                <a:schemeClr val="accent6">
                  <a:lumMod val="50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13" name="Rectangle 12"/>
          <p:cNvSpPr/>
          <p:nvPr/>
        </p:nvSpPr>
        <p:spPr>
          <a:xfrm>
            <a:off x="0" y="0"/>
            <a:ext cx="228600"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Placeholder 1"/>
          <p:cNvSpPr>
            <a:spLocks noGrp="1"/>
          </p:cNvSpPr>
          <p:nvPr>
            <p:ph type="title"/>
          </p:nvPr>
        </p:nvSpPr>
        <p:spPr>
          <a:xfrm>
            <a:off x="1219200" y="5257800"/>
            <a:ext cx="7239000" cy="1143000"/>
          </a:xfrm>
          <a:prstGeom prst="rect">
            <a:avLst/>
          </a:prstGeom>
        </p:spPr>
        <p:txBody>
          <a:bodyPr vert="horz" lIns="91440" tIns="45720" rIns="91440" bIns="45720" rtlCol="0" anchor="b">
            <a:noAutofit/>
          </a:bodyPr>
          <a:lstStyle/>
          <a:p>
            <a:endParaRPr lang="en-US" dirty="0"/>
          </a:p>
        </p:txBody>
      </p:sp>
      <p:sp>
        <p:nvSpPr>
          <p:cNvPr id="3" name="Text Placeholder 2"/>
          <p:cNvSpPr>
            <a:spLocks noGrp="1"/>
          </p:cNvSpPr>
          <p:nvPr>
            <p:ph type="body" idx="1"/>
          </p:nvPr>
        </p:nvSpPr>
        <p:spPr>
          <a:xfrm>
            <a:off x="1219200" y="838200"/>
            <a:ext cx="7467600" cy="4419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1259680" y="6553200"/>
            <a:ext cx="7162800" cy="228600"/>
          </a:xfrm>
          <a:prstGeom prst="rect">
            <a:avLst/>
          </a:prstGeom>
        </p:spPr>
        <p:txBody>
          <a:bodyPr vert="horz" lIns="91440" tIns="45720" rIns="91440" bIns="45720" rtlCol="0" anchor="ctr"/>
          <a:lstStyle>
            <a:lvl1pPr algn="l">
              <a:defRPr sz="1200">
                <a:solidFill>
                  <a:schemeClr val="tx1">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686800" y="5740400"/>
            <a:ext cx="381000" cy="365125"/>
          </a:xfrm>
          <a:prstGeom prst="rect">
            <a:avLst/>
          </a:prstGeom>
        </p:spPr>
        <p:txBody>
          <a:bodyPr vert="horz" lIns="91440" tIns="45720" rIns="91440" bIns="45720" rtlCol="0" anchor="ctr"/>
          <a:lstStyle>
            <a:lvl1pPr algn="l">
              <a:defRPr sz="1200" b="0">
                <a:solidFill>
                  <a:schemeClr val="tx2">
                    <a:lumMod val="60000"/>
                    <a:lumOff val="40000"/>
                  </a:schemeClr>
                </a:solidFill>
              </a:defRPr>
            </a:lvl1pPr>
          </a:lstStyle>
          <a:p>
            <a:fld id="{81ECD51A-AD47-4AEE-B50C-63CBA388A295}" type="slidenum">
              <a:rPr lang="en-US" smtClean="0"/>
              <a:t>‹#›</a:t>
            </a:fld>
            <a:endParaRPr lang="en-US"/>
          </a:p>
        </p:txBody>
      </p:sp>
      <p:sp>
        <p:nvSpPr>
          <p:cNvPr id="16" name="Freeform 5"/>
          <p:cNvSpPr>
            <a:spLocks/>
          </p:cNvSpPr>
          <p:nvPr/>
        </p:nvSpPr>
        <p:spPr bwMode="auto">
          <a:xfrm>
            <a:off x="8453438" y="571500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2"/>
          </p:nvPr>
        </p:nvSpPr>
        <p:spPr>
          <a:xfrm rot="16200000">
            <a:off x="-1198682" y="4821116"/>
            <a:ext cx="2625969" cy="228600"/>
          </a:xfrm>
          <a:prstGeom prst="rect">
            <a:avLst/>
          </a:prstGeom>
        </p:spPr>
        <p:txBody>
          <a:bodyPr vert="horz" lIns="91440" tIns="45720" rIns="91440" bIns="45720" rtlCol="0" anchor="ctr"/>
          <a:lstStyle>
            <a:lvl1pPr algn="l">
              <a:defRPr sz="1200">
                <a:solidFill>
                  <a:srgbClr val="FFFFFF"/>
                </a:solidFill>
              </a:defRPr>
            </a:lvl1pPr>
          </a:lstStyle>
          <a:p>
            <a:fld id="{FB3BD3F0-E665-4DD2-B622-619D8A05F4CF}" type="datetimeFigureOut">
              <a:rPr lang="en-US" smtClean="0"/>
              <a:t>1/29/2018</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pplesandelephants.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6152" y="1267485"/>
            <a:ext cx="7623048" cy="5133316"/>
          </a:xfrm>
        </p:spPr>
        <p:txBody>
          <a:bodyPr/>
          <a:lstStyle/>
          <a:p>
            <a:r>
              <a:rPr lang="en-US" dirty="0"/>
              <a:t>HTML &amp; </a:t>
            </a:r>
            <a:r>
              <a:rPr lang="en-US" dirty="0" err="1"/>
              <a:t>CSS</a:t>
            </a:r>
            <a:br>
              <a:rPr lang="en-US" dirty="0"/>
            </a:br>
            <a:r>
              <a:rPr lang="en-US" sz="7200" dirty="0"/>
              <a:t>Page Layout</a:t>
            </a:r>
          </a:p>
        </p:txBody>
      </p:sp>
      <p:sp>
        <p:nvSpPr>
          <p:cNvPr id="3" name="Subtitle 2"/>
          <p:cNvSpPr>
            <a:spLocks noGrp="1"/>
          </p:cNvSpPr>
          <p:nvPr>
            <p:ph type="subTitle" idx="1"/>
          </p:nvPr>
        </p:nvSpPr>
        <p:spPr/>
        <p:txBody>
          <a:bodyPr/>
          <a:lstStyle/>
          <a:p>
            <a:r>
              <a:rPr lang="en-US" dirty="0"/>
              <a:t>Lesson 1</a:t>
            </a:r>
          </a:p>
        </p:txBody>
      </p:sp>
      <p:sp>
        <p:nvSpPr>
          <p:cNvPr id="4" name="Rectangle 3">
            <a:extLst>
              <a:ext uri="{FF2B5EF4-FFF2-40B4-BE49-F238E27FC236}">
                <a16:creationId xmlns:a16="http://schemas.microsoft.com/office/drawing/2014/main" id="{A387C9AF-82CA-44F0-B05C-2E3BEB02C15A}"/>
              </a:ext>
            </a:extLst>
          </p:cNvPr>
          <p:cNvSpPr/>
          <p:nvPr/>
        </p:nvSpPr>
        <p:spPr>
          <a:xfrm>
            <a:off x="-3352800" y="617871"/>
            <a:ext cx="3200400" cy="94956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a:t>©2016 Sarah Wischmeyer</a:t>
            </a:r>
          </a:p>
          <a:p>
            <a:pPr algn="ctr"/>
            <a:r>
              <a:rPr lang="en-US" dirty="0">
                <a:hlinkClick r:id="rId3"/>
              </a:rPr>
              <a:t>www.applesandelephants.com</a:t>
            </a:r>
            <a:r>
              <a:rPr lang="en-US" dirty="0"/>
              <a:t> </a:t>
            </a:r>
          </a:p>
        </p:txBody>
      </p:sp>
    </p:spTree>
    <p:extLst>
      <p:ext uri="{BB962C8B-B14F-4D97-AF65-F5344CB8AC3E}">
        <p14:creationId xmlns:p14="http://schemas.microsoft.com/office/powerpoint/2010/main" val="2104250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Patterns</a:t>
            </a:r>
          </a:p>
        </p:txBody>
      </p:sp>
      <p:sp>
        <p:nvSpPr>
          <p:cNvPr id="3" name="Content Placeholder 2"/>
          <p:cNvSpPr>
            <a:spLocks noGrp="1"/>
          </p:cNvSpPr>
          <p:nvPr>
            <p:ph idx="1"/>
          </p:nvPr>
        </p:nvSpPr>
        <p:spPr>
          <a:xfrm>
            <a:off x="762000" y="838200"/>
            <a:ext cx="8153400" cy="640080"/>
          </a:xfrm>
        </p:spPr>
        <p:txBody>
          <a:bodyPr>
            <a:noAutofit/>
          </a:bodyPr>
          <a:lstStyle/>
          <a:p>
            <a:pPr marL="0" indent="0">
              <a:buNone/>
            </a:pPr>
            <a:r>
              <a:rPr lang="en-US" sz="4000" b="1" dirty="0">
                <a:solidFill>
                  <a:srgbClr val="00B0F0"/>
                </a:solidFill>
              </a:rPr>
              <a:t>HTML </a:t>
            </a:r>
            <a:r>
              <a:rPr lang="en-US" b="1" dirty="0"/>
              <a:t>elements describe content</a:t>
            </a:r>
          </a:p>
        </p:txBody>
      </p:sp>
      <p:sp>
        <p:nvSpPr>
          <p:cNvPr id="5" name="Content Placeholder 2"/>
          <p:cNvSpPr txBox="1">
            <a:spLocks/>
          </p:cNvSpPr>
          <p:nvPr/>
        </p:nvSpPr>
        <p:spPr>
          <a:xfrm>
            <a:off x="1219200" y="1447800"/>
            <a:ext cx="7696200" cy="3931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spcBef>
                <a:spcPts val="1800"/>
              </a:spcBef>
              <a:buNone/>
            </a:pPr>
            <a:r>
              <a:rPr lang="en-US" sz="3200" b="1" dirty="0"/>
              <a:t>container elements – hold content</a:t>
            </a:r>
          </a:p>
          <a:p>
            <a:pPr marL="0" indent="0">
              <a:spcBef>
                <a:spcPts val="0"/>
              </a:spcBef>
              <a:buNone/>
            </a:pPr>
            <a:r>
              <a:rPr lang="en-US" b="1" dirty="0">
                <a:solidFill>
                  <a:schemeClr val="accent1"/>
                </a:solidFill>
              </a:rPr>
              <a:t>&lt;opening tag </a:t>
            </a:r>
            <a:r>
              <a:rPr lang="en-US" dirty="0"/>
              <a:t>attribute= “value” attribute= “value”</a:t>
            </a:r>
            <a:r>
              <a:rPr lang="en-US" b="1" dirty="0">
                <a:solidFill>
                  <a:schemeClr val="accent1"/>
                </a:solidFill>
              </a:rPr>
              <a:t>&gt;</a:t>
            </a:r>
            <a:br>
              <a:rPr lang="en-US" dirty="0">
                <a:solidFill>
                  <a:srgbClr val="92D050"/>
                </a:solidFill>
              </a:rPr>
            </a:br>
            <a:r>
              <a:rPr lang="en-US" dirty="0">
                <a:solidFill>
                  <a:schemeClr val="accent4"/>
                </a:solidFill>
              </a:rPr>
              <a:t>Content Here</a:t>
            </a:r>
            <a:r>
              <a:rPr lang="en-US" b="1" dirty="0">
                <a:solidFill>
                  <a:schemeClr val="accent1"/>
                </a:solidFill>
              </a:rPr>
              <a:t>&lt;/closing tag&gt;</a:t>
            </a:r>
          </a:p>
          <a:p>
            <a:pPr marL="0" indent="0">
              <a:spcBef>
                <a:spcPts val="1800"/>
              </a:spcBef>
              <a:buNone/>
            </a:pPr>
            <a:r>
              <a:rPr lang="en-US" sz="3200" b="1" dirty="0"/>
              <a:t>empty elements – hold no content</a:t>
            </a:r>
          </a:p>
          <a:p>
            <a:pPr marL="0" indent="0">
              <a:spcBef>
                <a:spcPts val="0"/>
              </a:spcBef>
              <a:buNone/>
            </a:pPr>
            <a:r>
              <a:rPr lang="en-US" b="1" dirty="0">
                <a:solidFill>
                  <a:schemeClr val="accent1"/>
                </a:solidFill>
              </a:rPr>
              <a:t>&lt;tag </a:t>
            </a:r>
            <a:r>
              <a:rPr lang="en-US" dirty="0"/>
              <a:t>attribute= “value” attribute= “value”</a:t>
            </a:r>
            <a:r>
              <a:rPr lang="en-US" b="1" dirty="0">
                <a:solidFill>
                  <a:schemeClr val="accent1"/>
                </a:solidFill>
              </a:rPr>
              <a:t>&gt;</a:t>
            </a:r>
          </a:p>
          <a:p>
            <a:pPr marL="0" indent="0">
              <a:spcBef>
                <a:spcPts val="1800"/>
              </a:spcBef>
              <a:buNone/>
            </a:pPr>
            <a:r>
              <a:rPr lang="en-US" sz="3200" b="1" dirty="0"/>
              <a:t>comments</a:t>
            </a:r>
          </a:p>
          <a:p>
            <a:pPr marL="0" indent="0">
              <a:spcBef>
                <a:spcPts val="0"/>
              </a:spcBef>
              <a:buNone/>
            </a:pPr>
            <a:r>
              <a:rPr lang="en-US" b="1" dirty="0">
                <a:solidFill>
                  <a:schemeClr val="accent1"/>
                </a:solidFill>
              </a:rPr>
              <a:t>&lt;!--</a:t>
            </a:r>
            <a:r>
              <a:rPr lang="en-US" dirty="0">
                <a:solidFill>
                  <a:srgbClr val="FF0000"/>
                </a:solidFill>
              </a:rPr>
              <a:t> </a:t>
            </a:r>
            <a:r>
              <a:rPr lang="en-US" dirty="0">
                <a:solidFill>
                  <a:schemeClr val="accent4"/>
                </a:solidFill>
              </a:rPr>
              <a:t>Comment Here </a:t>
            </a:r>
            <a:r>
              <a:rPr lang="en-US" b="1" dirty="0">
                <a:solidFill>
                  <a:schemeClr val="accent1"/>
                </a:solidFill>
              </a:rPr>
              <a:t>--&gt;</a:t>
            </a:r>
          </a:p>
        </p:txBody>
      </p:sp>
      <p:sp>
        <p:nvSpPr>
          <p:cNvPr id="7" name="Right Arrow 6"/>
          <p:cNvSpPr/>
          <p:nvPr/>
        </p:nvSpPr>
        <p:spPr>
          <a:xfrm>
            <a:off x="533400" y="4267200"/>
            <a:ext cx="6858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64222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Patterns</a:t>
            </a:r>
          </a:p>
        </p:txBody>
      </p:sp>
      <p:sp>
        <p:nvSpPr>
          <p:cNvPr id="3" name="Content Placeholder 2"/>
          <p:cNvSpPr>
            <a:spLocks noGrp="1"/>
          </p:cNvSpPr>
          <p:nvPr>
            <p:ph idx="1"/>
          </p:nvPr>
        </p:nvSpPr>
        <p:spPr>
          <a:xfrm>
            <a:off x="762000" y="838200"/>
            <a:ext cx="8153400" cy="640080"/>
          </a:xfrm>
        </p:spPr>
        <p:txBody>
          <a:bodyPr>
            <a:noAutofit/>
          </a:bodyPr>
          <a:lstStyle/>
          <a:p>
            <a:pPr marL="0" indent="0">
              <a:buNone/>
            </a:pPr>
            <a:r>
              <a:rPr lang="en-US" sz="4000" b="1" dirty="0">
                <a:solidFill>
                  <a:srgbClr val="00B0F0"/>
                </a:solidFill>
              </a:rPr>
              <a:t>HTML </a:t>
            </a:r>
            <a:r>
              <a:rPr lang="en-US" b="1" dirty="0"/>
              <a:t>elements describe content</a:t>
            </a:r>
          </a:p>
        </p:txBody>
      </p:sp>
      <p:sp>
        <p:nvSpPr>
          <p:cNvPr id="5" name="Content Placeholder 2"/>
          <p:cNvSpPr txBox="1">
            <a:spLocks/>
          </p:cNvSpPr>
          <p:nvPr/>
        </p:nvSpPr>
        <p:spPr>
          <a:xfrm>
            <a:off x="1219200" y="1447800"/>
            <a:ext cx="7696200" cy="3931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spcBef>
                <a:spcPts val="1800"/>
              </a:spcBef>
              <a:buNone/>
            </a:pPr>
            <a:r>
              <a:rPr lang="en-US" sz="3200" b="1" dirty="0"/>
              <a:t>container elements – hold content</a:t>
            </a:r>
          </a:p>
          <a:p>
            <a:pPr marL="0" indent="0">
              <a:spcBef>
                <a:spcPts val="0"/>
              </a:spcBef>
              <a:buNone/>
            </a:pPr>
            <a:r>
              <a:rPr lang="en-US" b="1" dirty="0">
                <a:solidFill>
                  <a:schemeClr val="accent1"/>
                </a:solidFill>
              </a:rPr>
              <a:t>&lt;opening tag </a:t>
            </a:r>
            <a:r>
              <a:rPr lang="en-US" dirty="0"/>
              <a:t>attribute= “value” attribute= “value”</a:t>
            </a:r>
            <a:r>
              <a:rPr lang="en-US" b="1" dirty="0">
                <a:solidFill>
                  <a:schemeClr val="accent1"/>
                </a:solidFill>
              </a:rPr>
              <a:t>&gt;</a:t>
            </a:r>
            <a:br>
              <a:rPr lang="en-US" dirty="0">
                <a:solidFill>
                  <a:srgbClr val="92D050"/>
                </a:solidFill>
              </a:rPr>
            </a:br>
            <a:r>
              <a:rPr lang="en-US" dirty="0">
                <a:solidFill>
                  <a:schemeClr val="accent4"/>
                </a:solidFill>
              </a:rPr>
              <a:t>Content Here</a:t>
            </a:r>
            <a:r>
              <a:rPr lang="en-US" b="1" dirty="0">
                <a:solidFill>
                  <a:schemeClr val="accent1"/>
                </a:solidFill>
              </a:rPr>
              <a:t>&lt;/closing tag&gt;</a:t>
            </a:r>
          </a:p>
          <a:p>
            <a:pPr marL="0" indent="0">
              <a:spcBef>
                <a:spcPts val="1800"/>
              </a:spcBef>
              <a:buNone/>
            </a:pPr>
            <a:r>
              <a:rPr lang="en-US" sz="3200" b="1" dirty="0"/>
              <a:t>empty elements – hold no content</a:t>
            </a:r>
          </a:p>
          <a:p>
            <a:pPr marL="0" indent="0">
              <a:spcBef>
                <a:spcPts val="0"/>
              </a:spcBef>
              <a:buNone/>
            </a:pPr>
            <a:r>
              <a:rPr lang="en-US" b="1" dirty="0">
                <a:solidFill>
                  <a:schemeClr val="accent1"/>
                </a:solidFill>
              </a:rPr>
              <a:t>&lt;tag </a:t>
            </a:r>
            <a:r>
              <a:rPr lang="en-US" dirty="0"/>
              <a:t>attribute= “value” attribute= “value”</a:t>
            </a:r>
            <a:r>
              <a:rPr lang="en-US" b="1" dirty="0">
                <a:solidFill>
                  <a:schemeClr val="accent1"/>
                </a:solidFill>
              </a:rPr>
              <a:t>&gt;</a:t>
            </a:r>
          </a:p>
          <a:p>
            <a:pPr marL="0" indent="0">
              <a:spcBef>
                <a:spcPts val="1800"/>
              </a:spcBef>
              <a:buNone/>
            </a:pPr>
            <a:r>
              <a:rPr lang="en-US" sz="3200" b="1" dirty="0"/>
              <a:t>comments</a:t>
            </a:r>
          </a:p>
          <a:p>
            <a:pPr marL="0" indent="0">
              <a:spcBef>
                <a:spcPts val="0"/>
              </a:spcBef>
              <a:buNone/>
            </a:pPr>
            <a:r>
              <a:rPr lang="en-US" b="1" dirty="0">
                <a:solidFill>
                  <a:schemeClr val="accent1"/>
                </a:solidFill>
              </a:rPr>
              <a:t>&lt;!--</a:t>
            </a:r>
            <a:r>
              <a:rPr lang="en-US" dirty="0">
                <a:solidFill>
                  <a:srgbClr val="FF0000"/>
                </a:solidFill>
              </a:rPr>
              <a:t> </a:t>
            </a:r>
            <a:r>
              <a:rPr lang="en-US" dirty="0">
                <a:solidFill>
                  <a:schemeClr val="accent4"/>
                </a:solidFill>
              </a:rPr>
              <a:t>Comment Here </a:t>
            </a:r>
            <a:r>
              <a:rPr lang="en-US" b="1" dirty="0">
                <a:solidFill>
                  <a:schemeClr val="accent1"/>
                </a:solidFill>
              </a:rPr>
              <a:t>--&gt;</a:t>
            </a:r>
          </a:p>
        </p:txBody>
      </p:sp>
      <p:sp>
        <p:nvSpPr>
          <p:cNvPr id="4" name="Left Brace 3"/>
          <p:cNvSpPr/>
          <p:nvPr/>
        </p:nvSpPr>
        <p:spPr>
          <a:xfrm>
            <a:off x="-1752600" y="1600200"/>
            <a:ext cx="457200" cy="1219200"/>
          </a:xfrm>
          <a:prstGeom prst="leftBrace">
            <a:avLst>
              <a:gd name="adj1" fmla="val 44871"/>
              <a:gd name="adj2" fmla="val 50000"/>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Rectangle 7"/>
          <p:cNvSpPr/>
          <p:nvPr/>
        </p:nvSpPr>
        <p:spPr>
          <a:xfrm>
            <a:off x="1066800" y="1524000"/>
            <a:ext cx="7955280" cy="1463040"/>
          </a:xfrm>
          <a:prstGeom prst="rect">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28692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Patterns</a:t>
            </a:r>
          </a:p>
        </p:txBody>
      </p:sp>
      <p:sp>
        <p:nvSpPr>
          <p:cNvPr id="3" name="Content Placeholder 2"/>
          <p:cNvSpPr>
            <a:spLocks noGrp="1"/>
          </p:cNvSpPr>
          <p:nvPr>
            <p:ph idx="1"/>
          </p:nvPr>
        </p:nvSpPr>
        <p:spPr>
          <a:xfrm>
            <a:off x="762000" y="838200"/>
            <a:ext cx="8153400" cy="640080"/>
          </a:xfrm>
        </p:spPr>
        <p:txBody>
          <a:bodyPr>
            <a:noAutofit/>
          </a:bodyPr>
          <a:lstStyle/>
          <a:p>
            <a:pPr marL="0" indent="0">
              <a:buNone/>
            </a:pPr>
            <a:r>
              <a:rPr lang="en-US" sz="4000" b="1" dirty="0">
                <a:solidFill>
                  <a:srgbClr val="00B0F0"/>
                </a:solidFill>
              </a:rPr>
              <a:t>HTML </a:t>
            </a:r>
            <a:r>
              <a:rPr lang="en-US" b="1" dirty="0"/>
              <a:t>elements describe content</a:t>
            </a:r>
          </a:p>
        </p:txBody>
      </p:sp>
      <p:sp>
        <p:nvSpPr>
          <p:cNvPr id="5" name="Content Placeholder 2"/>
          <p:cNvSpPr txBox="1">
            <a:spLocks/>
          </p:cNvSpPr>
          <p:nvPr/>
        </p:nvSpPr>
        <p:spPr>
          <a:xfrm>
            <a:off x="1219200" y="1447800"/>
            <a:ext cx="7696200" cy="155448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buFont typeface="Arial" pitchFamily="34" charset="0"/>
              <a:buNone/>
            </a:pPr>
            <a:r>
              <a:rPr lang="en-US" b="1" dirty="0">
                <a:solidFill>
                  <a:schemeClr val="accent1"/>
                </a:solidFill>
              </a:rPr>
              <a:t>&lt;</a:t>
            </a:r>
            <a:r>
              <a:rPr lang="en-US" b="1" dirty="0">
                <a:solidFill>
                  <a:schemeClr val="accent3"/>
                </a:solidFill>
              </a:rPr>
              <a:t>tag</a:t>
            </a:r>
            <a:r>
              <a:rPr lang="en-US" b="1" dirty="0">
                <a:solidFill>
                  <a:schemeClr val="accent1"/>
                </a:solidFill>
              </a:rPr>
              <a:t>&gt;</a:t>
            </a:r>
            <a:r>
              <a:rPr lang="en-US" dirty="0">
                <a:solidFill>
                  <a:schemeClr val="accent4"/>
                </a:solidFill>
              </a:rPr>
              <a:t>content</a:t>
            </a:r>
            <a:r>
              <a:rPr lang="en-US" b="1" dirty="0">
                <a:solidFill>
                  <a:schemeClr val="accent1"/>
                </a:solidFill>
              </a:rPr>
              <a:t>&lt;/</a:t>
            </a:r>
            <a:r>
              <a:rPr lang="en-US" b="1" dirty="0">
                <a:solidFill>
                  <a:schemeClr val="accent3"/>
                </a:solidFill>
              </a:rPr>
              <a:t>tag</a:t>
            </a:r>
            <a:r>
              <a:rPr lang="en-US" b="1" dirty="0">
                <a:solidFill>
                  <a:schemeClr val="accent1"/>
                </a:solidFill>
              </a:rPr>
              <a:t>&gt;</a:t>
            </a:r>
          </a:p>
          <a:p>
            <a:pPr marL="0" indent="0">
              <a:buFont typeface="Arial" pitchFamily="34" charset="0"/>
              <a:buNone/>
            </a:pPr>
            <a:r>
              <a:rPr lang="en-US" dirty="0"/>
              <a:t>&lt;tag </a:t>
            </a:r>
            <a:r>
              <a:rPr lang="en-US" b="1" dirty="0">
                <a:solidFill>
                  <a:schemeClr val="accent3"/>
                </a:solidFill>
              </a:rPr>
              <a:t>attribute</a:t>
            </a:r>
            <a:r>
              <a:rPr lang="en-US" b="1" dirty="0">
                <a:solidFill>
                  <a:schemeClr val="accent1"/>
                </a:solidFill>
              </a:rPr>
              <a:t>=</a:t>
            </a:r>
            <a:r>
              <a:rPr lang="en-US" dirty="0"/>
              <a:t>“value”&gt;</a:t>
            </a:r>
            <a:r>
              <a:rPr lang="en-US" dirty="0">
                <a:solidFill>
                  <a:schemeClr val="accent4"/>
                </a:solidFill>
              </a:rPr>
              <a:t>content</a:t>
            </a:r>
            <a:r>
              <a:rPr lang="en-US" dirty="0"/>
              <a:t>&lt;/tag&gt;</a:t>
            </a:r>
          </a:p>
          <a:p>
            <a:pPr marL="0" indent="0">
              <a:buFont typeface="Arial" pitchFamily="34" charset="0"/>
              <a:buNone/>
            </a:pPr>
            <a:r>
              <a:rPr lang="en-US" dirty="0"/>
              <a:t>&lt;tag attribute=</a:t>
            </a:r>
            <a:r>
              <a:rPr lang="en-US" b="1" dirty="0">
                <a:solidFill>
                  <a:schemeClr val="accent1"/>
                </a:solidFill>
              </a:rPr>
              <a:t>“</a:t>
            </a:r>
            <a:r>
              <a:rPr lang="en-US" b="1" dirty="0">
                <a:solidFill>
                  <a:schemeClr val="accent3"/>
                </a:solidFill>
              </a:rPr>
              <a:t>value</a:t>
            </a:r>
            <a:r>
              <a:rPr lang="en-US" b="1" dirty="0">
                <a:solidFill>
                  <a:schemeClr val="accent1"/>
                </a:solidFill>
              </a:rPr>
              <a:t>”</a:t>
            </a:r>
            <a:r>
              <a:rPr lang="en-US" dirty="0"/>
              <a:t> attribute=</a:t>
            </a:r>
            <a:r>
              <a:rPr lang="en-US" b="1" dirty="0">
                <a:solidFill>
                  <a:schemeClr val="accent1"/>
                </a:solidFill>
              </a:rPr>
              <a:t>“</a:t>
            </a:r>
            <a:r>
              <a:rPr lang="en-US" b="1" dirty="0">
                <a:solidFill>
                  <a:schemeClr val="accent3"/>
                </a:solidFill>
              </a:rPr>
              <a:t>value</a:t>
            </a:r>
            <a:r>
              <a:rPr lang="en-US" b="1" dirty="0">
                <a:solidFill>
                  <a:schemeClr val="accent1"/>
                </a:solidFill>
              </a:rPr>
              <a:t>”</a:t>
            </a:r>
            <a:r>
              <a:rPr lang="en-US" dirty="0"/>
              <a:t>&gt;</a:t>
            </a:r>
          </a:p>
        </p:txBody>
      </p:sp>
      <p:sp>
        <p:nvSpPr>
          <p:cNvPr id="6" name="Content Placeholder 2"/>
          <p:cNvSpPr txBox="1">
            <a:spLocks/>
          </p:cNvSpPr>
          <p:nvPr/>
        </p:nvSpPr>
        <p:spPr>
          <a:xfrm>
            <a:off x="789709" y="3164378"/>
            <a:ext cx="8153400" cy="64008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buFont typeface="Arial" pitchFamily="34" charset="0"/>
              <a:buNone/>
            </a:pPr>
            <a:r>
              <a:rPr lang="en-US" sz="4000" b="1" dirty="0" err="1">
                <a:solidFill>
                  <a:srgbClr val="00B0F0"/>
                </a:solidFill>
              </a:rPr>
              <a:t>CSS</a:t>
            </a:r>
            <a:r>
              <a:rPr lang="en-US" sz="4000" b="1" dirty="0">
                <a:solidFill>
                  <a:srgbClr val="00B0F0"/>
                </a:solidFill>
              </a:rPr>
              <a:t> </a:t>
            </a:r>
            <a:r>
              <a:rPr lang="en-US" b="1" dirty="0"/>
              <a:t>declarations display content</a:t>
            </a:r>
          </a:p>
        </p:txBody>
      </p:sp>
      <p:sp>
        <p:nvSpPr>
          <p:cNvPr id="7" name="Content Placeholder 2"/>
          <p:cNvSpPr txBox="1">
            <a:spLocks/>
          </p:cNvSpPr>
          <p:nvPr/>
        </p:nvSpPr>
        <p:spPr>
          <a:xfrm>
            <a:off x="1246909" y="3810000"/>
            <a:ext cx="7696200" cy="155448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buNone/>
            </a:pPr>
            <a:r>
              <a:rPr lang="en-US" b="1" dirty="0">
                <a:solidFill>
                  <a:schemeClr val="accent3"/>
                </a:solidFill>
              </a:rPr>
              <a:t>selector</a:t>
            </a:r>
            <a:r>
              <a:rPr lang="en-US" dirty="0">
                <a:solidFill>
                  <a:schemeClr val="accent3"/>
                </a:solidFill>
              </a:rPr>
              <a:t> </a:t>
            </a:r>
            <a:r>
              <a:rPr lang="en-US" b="1" dirty="0">
                <a:solidFill>
                  <a:schemeClr val="accent1"/>
                </a:solidFill>
              </a:rPr>
              <a:t>{</a:t>
            </a:r>
            <a:r>
              <a:rPr lang="en-US" dirty="0"/>
              <a:t> property: value; </a:t>
            </a:r>
            <a:r>
              <a:rPr lang="en-US" b="1" dirty="0">
                <a:solidFill>
                  <a:schemeClr val="accent1"/>
                </a:solidFill>
              </a:rPr>
              <a:t>}</a:t>
            </a:r>
          </a:p>
          <a:p>
            <a:pPr marL="0" indent="0">
              <a:buNone/>
            </a:pPr>
            <a:r>
              <a:rPr lang="en-US" dirty="0"/>
              <a:t>selector { </a:t>
            </a:r>
            <a:r>
              <a:rPr lang="en-US" b="1" dirty="0">
                <a:solidFill>
                  <a:schemeClr val="accent3"/>
                </a:solidFill>
              </a:rPr>
              <a:t>property</a:t>
            </a:r>
            <a:r>
              <a:rPr lang="en-US" b="1" dirty="0">
                <a:solidFill>
                  <a:schemeClr val="accent1"/>
                </a:solidFill>
              </a:rPr>
              <a:t>:</a:t>
            </a:r>
            <a:r>
              <a:rPr lang="en-US" dirty="0"/>
              <a:t> value; }</a:t>
            </a:r>
          </a:p>
          <a:p>
            <a:pPr marL="0" indent="0">
              <a:buNone/>
            </a:pPr>
            <a:r>
              <a:rPr lang="en-US" dirty="0"/>
              <a:t>selector { property: </a:t>
            </a:r>
            <a:r>
              <a:rPr lang="en-US" b="1" dirty="0">
                <a:solidFill>
                  <a:schemeClr val="accent3"/>
                </a:solidFill>
              </a:rPr>
              <a:t>value</a:t>
            </a:r>
            <a:r>
              <a:rPr lang="en-US" b="1" dirty="0">
                <a:solidFill>
                  <a:schemeClr val="accent1"/>
                </a:solidFill>
              </a:rPr>
              <a:t>;</a:t>
            </a:r>
            <a:r>
              <a:rPr lang="en-US" dirty="0"/>
              <a:t> property: </a:t>
            </a:r>
            <a:r>
              <a:rPr lang="en-US" b="1" dirty="0">
                <a:solidFill>
                  <a:schemeClr val="accent3"/>
                </a:solidFill>
              </a:rPr>
              <a:t>value</a:t>
            </a:r>
            <a:r>
              <a:rPr lang="en-US" b="1" dirty="0">
                <a:solidFill>
                  <a:schemeClr val="accent1"/>
                </a:solidFill>
              </a:rPr>
              <a:t>;</a:t>
            </a:r>
            <a:r>
              <a:rPr lang="en-US" dirty="0"/>
              <a:t> }</a:t>
            </a:r>
          </a:p>
        </p:txBody>
      </p:sp>
      <p:sp>
        <p:nvSpPr>
          <p:cNvPr id="8" name="Rectangle 7"/>
          <p:cNvSpPr/>
          <p:nvPr/>
        </p:nvSpPr>
        <p:spPr>
          <a:xfrm>
            <a:off x="533400" y="3215640"/>
            <a:ext cx="8382000" cy="2194560"/>
          </a:xfrm>
          <a:prstGeom prst="rect">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12240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Document 5"/>
          <p:cNvSpPr/>
          <p:nvPr/>
        </p:nvSpPr>
        <p:spPr>
          <a:xfrm>
            <a:off x="914400" y="1600200"/>
            <a:ext cx="7772400" cy="3840480"/>
          </a:xfrm>
          <a:prstGeom prst="flowChartDocumen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2" name="Title 1"/>
          <p:cNvSpPr>
            <a:spLocks noGrp="1"/>
          </p:cNvSpPr>
          <p:nvPr>
            <p:ph type="title"/>
          </p:nvPr>
        </p:nvSpPr>
        <p:spPr/>
        <p:txBody>
          <a:bodyPr/>
          <a:lstStyle/>
          <a:p>
            <a:r>
              <a:rPr lang="en-US" dirty="0"/>
              <a:t>Patterns</a:t>
            </a:r>
          </a:p>
        </p:txBody>
      </p:sp>
      <p:sp>
        <p:nvSpPr>
          <p:cNvPr id="3" name="Content Placeholder 2"/>
          <p:cNvSpPr>
            <a:spLocks noGrp="1"/>
          </p:cNvSpPr>
          <p:nvPr>
            <p:ph idx="1"/>
          </p:nvPr>
        </p:nvSpPr>
        <p:spPr>
          <a:xfrm>
            <a:off x="762000" y="838200"/>
            <a:ext cx="8153400" cy="640080"/>
          </a:xfrm>
        </p:spPr>
        <p:txBody>
          <a:bodyPr>
            <a:noAutofit/>
          </a:bodyPr>
          <a:lstStyle/>
          <a:p>
            <a:pPr marL="0" indent="0">
              <a:buNone/>
            </a:pPr>
            <a:r>
              <a:rPr lang="en-US" sz="4000" b="1" dirty="0" err="1">
                <a:solidFill>
                  <a:srgbClr val="00B0F0"/>
                </a:solidFill>
              </a:rPr>
              <a:t>CSS</a:t>
            </a:r>
            <a:r>
              <a:rPr lang="en-US" b="1" dirty="0"/>
              <a:t> declarations display content</a:t>
            </a:r>
          </a:p>
        </p:txBody>
      </p:sp>
      <p:sp>
        <p:nvSpPr>
          <p:cNvPr id="5" name="Content Placeholder 2"/>
          <p:cNvSpPr txBox="1">
            <a:spLocks/>
          </p:cNvSpPr>
          <p:nvPr/>
        </p:nvSpPr>
        <p:spPr>
          <a:xfrm>
            <a:off x="914400" y="1767840"/>
            <a:ext cx="8001000" cy="3566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spcBef>
                <a:spcPts val="0"/>
              </a:spcBef>
              <a:buNone/>
              <a:tabLst>
                <a:tab pos="1376363" algn="l"/>
              </a:tabLst>
            </a:pPr>
            <a:r>
              <a:rPr lang="en-US" dirty="0"/>
              <a:t>body </a:t>
            </a:r>
            <a:r>
              <a:rPr lang="en-US" b="1" dirty="0">
                <a:solidFill>
                  <a:schemeClr val="accent1"/>
                </a:solidFill>
              </a:rPr>
              <a:t>{</a:t>
            </a:r>
            <a:r>
              <a:rPr lang="en-US" dirty="0"/>
              <a:t>    </a:t>
            </a:r>
          </a:p>
          <a:p>
            <a:pPr marL="0" indent="0">
              <a:spcBef>
                <a:spcPts val="0"/>
              </a:spcBef>
              <a:buNone/>
              <a:tabLst>
                <a:tab pos="1376363" algn="l"/>
              </a:tabLst>
            </a:pPr>
            <a:r>
              <a:rPr lang="en-US" dirty="0"/>
              <a:t>  font</a:t>
            </a:r>
            <a:r>
              <a:rPr lang="en-US" b="1" dirty="0">
                <a:solidFill>
                  <a:schemeClr val="accent1"/>
                </a:solidFill>
              </a:rPr>
              <a:t>:</a:t>
            </a:r>
            <a:r>
              <a:rPr lang="en-US" dirty="0"/>
              <a:t> 100%/1.4 Verdana, Arial, Helvetica, sans-serif</a:t>
            </a:r>
            <a:r>
              <a:rPr lang="en-US" b="1" dirty="0">
                <a:solidFill>
                  <a:schemeClr val="accent1"/>
                </a:solidFill>
              </a:rPr>
              <a:t>;</a:t>
            </a:r>
          </a:p>
          <a:p>
            <a:pPr marL="0" indent="0">
              <a:spcBef>
                <a:spcPts val="0"/>
              </a:spcBef>
              <a:buNone/>
              <a:tabLst>
                <a:tab pos="1376363" algn="l"/>
              </a:tabLst>
            </a:pPr>
            <a:r>
              <a:rPr lang="en-US" dirty="0"/>
              <a:t>  background-color</a:t>
            </a:r>
            <a:r>
              <a:rPr lang="en-US" b="1" dirty="0">
                <a:solidFill>
                  <a:schemeClr val="accent1"/>
                </a:solidFill>
              </a:rPr>
              <a:t>:</a:t>
            </a:r>
            <a:r>
              <a:rPr lang="en-US" dirty="0"/>
              <a:t> #</a:t>
            </a:r>
            <a:r>
              <a:rPr lang="en-US" dirty="0" err="1"/>
              <a:t>f66</a:t>
            </a:r>
            <a:r>
              <a:rPr lang="en-US" b="1" dirty="0">
                <a:solidFill>
                  <a:schemeClr val="accent1"/>
                </a:solidFill>
              </a:rPr>
              <a:t>;</a:t>
            </a:r>
          </a:p>
          <a:p>
            <a:pPr marL="0" indent="0">
              <a:spcBef>
                <a:spcPts val="0"/>
              </a:spcBef>
              <a:buNone/>
              <a:tabLst>
                <a:tab pos="1376363" algn="l"/>
              </a:tabLst>
            </a:pPr>
            <a:r>
              <a:rPr lang="en-US" dirty="0"/>
              <a:t>  margin</a:t>
            </a:r>
            <a:r>
              <a:rPr lang="en-US" b="1" dirty="0">
                <a:solidFill>
                  <a:schemeClr val="accent1"/>
                </a:solidFill>
              </a:rPr>
              <a:t>:</a:t>
            </a:r>
            <a:r>
              <a:rPr lang="en-US" dirty="0"/>
              <a:t> 0</a:t>
            </a:r>
            <a:r>
              <a:rPr lang="en-US" b="1" dirty="0">
                <a:solidFill>
                  <a:schemeClr val="accent1"/>
                </a:solidFill>
              </a:rPr>
              <a:t>;</a:t>
            </a:r>
          </a:p>
          <a:p>
            <a:pPr marL="0" indent="0">
              <a:spcBef>
                <a:spcPts val="0"/>
              </a:spcBef>
              <a:buNone/>
              <a:tabLst>
                <a:tab pos="1376363" algn="l"/>
              </a:tabLst>
            </a:pPr>
            <a:r>
              <a:rPr lang="en-US" dirty="0"/>
              <a:t>  padding</a:t>
            </a:r>
            <a:r>
              <a:rPr lang="en-US" b="1" dirty="0">
                <a:solidFill>
                  <a:schemeClr val="accent1"/>
                </a:solidFill>
              </a:rPr>
              <a:t>:</a:t>
            </a:r>
            <a:r>
              <a:rPr lang="en-US" dirty="0"/>
              <a:t> 0</a:t>
            </a:r>
            <a:r>
              <a:rPr lang="en-US" b="1" dirty="0">
                <a:solidFill>
                  <a:schemeClr val="accent1"/>
                </a:solidFill>
              </a:rPr>
              <a:t>;</a:t>
            </a:r>
          </a:p>
          <a:p>
            <a:pPr marL="0" indent="0">
              <a:spcBef>
                <a:spcPts val="0"/>
              </a:spcBef>
              <a:buNone/>
              <a:tabLst>
                <a:tab pos="1376363" algn="l"/>
              </a:tabLst>
            </a:pPr>
            <a:r>
              <a:rPr lang="en-US" dirty="0"/>
              <a:t>  color</a:t>
            </a:r>
            <a:r>
              <a:rPr lang="en-US" b="1" dirty="0">
                <a:solidFill>
                  <a:schemeClr val="accent1"/>
                </a:solidFill>
              </a:rPr>
              <a:t>:</a:t>
            </a:r>
            <a:r>
              <a:rPr lang="en-US" dirty="0"/>
              <a:t> #000</a:t>
            </a:r>
            <a:r>
              <a:rPr lang="en-US" b="1" dirty="0">
                <a:solidFill>
                  <a:schemeClr val="accent1"/>
                </a:solidFill>
              </a:rPr>
              <a:t>; </a:t>
            </a:r>
            <a:r>
              <a:rPr lang="en-US" dirty="0"/>
              <a:t>  </a:t>
            </a:r>
            <a:r>
              <a:rPr lang="en-US" b="1" dirty="0">
                <a:solidFill>
                  <a:schemeClr val="accent4"/>
                </a:solidFill>
              </a:rPr>
              <a:t>/* </a:t>
            </a:r>
            <a:r>
              <a:rPr lang="en-US" dirty="0"/>
              <a:t>black font color </a:t>
            </a:r>
            <a:r>
              <a:rPr lang="en-US" b="1" dirty="0">
                <a:solidFill>
                  <a:schemeClr val="accent4"/>
                </a:solidFill>
              </a:rPr>
              <a:t>*/</a:t>
            </a:r>
          </a:p>
          <a:p>
            <a:pPr marL="0" indent="0">
              <a:spcBef>
                <a:spcPts val="0"/>
              </a:spcBef>
              <a:buNone/>
              <a:tabLst>
                <a:tab pos="1376363" algn="l"/>
              </a:tabLst>
            </a:pPr>
            <a:r>
              <a:rPr lang="en-US" b="1" dirty="0">
                <a:solidFill>
                  <a:schemeClr val="accent1"/>
                </a:solidFill>
              </a:rPr>
              <a:t>}</a:t>
            </a:r>
          </a:p>
        </p:txBody>
      </p:sp>
    </p:spTree>
    <p:extLst>
      <p:ext uri="{BB962C8B-B14F-4D97-AF65-F5344CB8AC3E}">
        <p14:creationId xmlns:p14="http://schemas.microsoft.com/office/powerpoint/2010/main" val="2580135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Patterns</a:t>
            </a:r>
          </a:p>
        </p:txBody>
      </p:sp>
      <p:sp>
        <p:nvSpPr>
          <p:cNvPr id="3" name="Content Placeholder 2"/>
          <p:cNvSpPr>
            <a:spLocks noGrp="1"/>
          </p:cNvSpPr>
          <p:nvPr>
            <p:ph idx="1"/>
          </p:nvPr>
        </p:nvSpPr>
        <p:spPr>
          <a:xfrm>
            <a:off x="762000" y="838200"/>
            <a:ext cx="8153400" cy="640080"/>
          </a:xfrm>
        </p:spPr>
        <p:txBody>
          <a:bodyPr>
            <a:noAutofit/>
          </a:bodyPr>
          <a:lstStyle/>
          <a:p>
            <a:pPr marL="0" indent="0">
              <a:buNone/>
            </a:pPr>
            <a:r>
              <a:rPr lang="en-US" sz="4000" b="1" dirty="0" err="1">
                <a:solidFill>
                  <a:srgbClr val="00B0F0"/>
                </a:solidFill>
              </a:rPr>
              <a:t>CSS</a:t>
            </a:r>
            <a:r>
              <a:rPr lang="en-US" b="1" dirty="0"/>
              <a:t> declarations display content</a:t>
            </a:r>
          </a:p>
        </p:txBody>
      </p:sp>
      <p:sp>
        <p:nvSpPr>
          <p:cNvPr id="5" name="Content Placeholder 2"/>
          <p:cNvSpPr txBox="1">
            <a:spLocks/>
          </p:cNvSpPr>
          <p:nvPr/>
        </p:nvSpPr>
        <p:spPr>
          <a:xfrm>
            <a:off x="1219200" y="1447800"/>
            <a:ext cx="7696200" cy="3931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spcBef>
                <a:spcPts val="1200"/>
              </a:spcBef>
              <a:buNone/>
            </a:pPr>
            <a:r>
              <a:rPr lang="en-US" b="1" dirty="0">
                <a:solidFill>
                  <a:schemeClr val="accent1"/>
                </a:solidFill>
              </a:rPr>
              <a:t>html</a:t>
            </a:r>
            <a:r>
              <a:rPr lang="en-US" b="1" dirty="0"/>
              <a:t> tag selector</a:t>
            </a:r>
          </a:p>
          <a:p>
            <a:pPr marL="0" indent="0">
              <a:spcBef>
                <a:spcPts val="0"/>
              </a:spcBef>
              <a:buNone/>
            </a:pPr>
            <a:r>
              <a:rPr lang="en-US" b="1" dirty="0">
                <a:solidFill>
                  <a:schemeClr val="accent3"/>
                </a:solidFill>
              </a:rPr>
              <a:t>selector</a:t>
            </a:r>
            <a:r>
              <a:rPr lang="en-US" dirty="0">
                <a:solidFill>
                  <a:schemeClr val="accent3"/>
                </a:solidFill>
              </a:rPr>
              <a:t> </a:t>
            </a:r>
            <a:r>
              <a:rPr lang="en-US" dirty="0"/>
              <a:t>{ property: value; }</a:t>
            </a:r>
          </a:p>
          <a:p>
            <a:pPr marL="0" indent="0">
              <a:spcBef>
                <a:spcPts val="1200"/>
              </a:spcBef>
              <a:buNone/>
            </a:pPr>
            <a:r>
              <a:rPr lang="en-US" b="1" dirty="0">
                <a:solidFill>
                  <a:schemeClr val="accent1"/>
                </a:solidFill>
              </a:rPr>
              <a:t>class</a:t>
            </a:r>
            <a:r>
              <a:rPr lang="en-US" b="1" dirty="0"/>
              <a:t> selector</a:t>
            </a:r>
          </a:p>
          <a:p>
            <a:pPr marL="0" indent="0">
              <a:spcBef>
                <a:spcPts val="0"/>
              </a:spcBef>
              <a:buNone/>
            </a:pPr>
            <a:r>
              <a:rPr lang="en-US" b="1" dirty="0">
                <a:solidFill>
                  <a:schemeClr val="accent1"/>
                </a:solidFill>
              </a:rPr>
              <a:t>.</a:t>
            </a:r>
            <a:r>
              <a:rPr lang="en-US" b="1" dirty="0">
                <a:solidFill>
                  <a:schemeClr val="accent3"/>
                </a:solidFill>
              </a:rPr>
              <a:t>selector</a:t>
            </a:r>
            <a:r>
              <a:rPr lang="en-US" dirty="0">
                <a:solidFill>
                  <a:srgbClr val="92D050"/>
                </a:solidFill>
              </a:rPr>
              <a:t> </a:t>
            </a:r>
            <a:r>
              <a:rPr lang="en-US" dirty="0"/>
              <a:t>{ property: value; }</a:t>
            </a:r>
          </a:p>
          <a:p>
            <a:pPr marL="0" indent="0">
              <a:spcBef>
                <a:spcPts val="1200"/>
              </a:spcBef>
              <a:buNone/>
            </a:pPr>
            <a:r>
              <a:rPr lang="en-US" b="1" dirty="0">
                <a:solidFill>
                  <a:schemeClr val="accent1"/>
                </a:solidFill>
              </a:rPr>
              <a:t>id</a:t>
            </a:r>
            <a:r>
              <a:rPr lang="en-US" b="1" dirty="0"/>
              <a:t> selector</a:t>
            </a:r>
          </a:p>
          <a:p>
            <a:pPr marL="0" indent="0">
              <a:spcBef>
                <a:spcPts val="0"/>
              </a:spcBef>
              <a:buNone/>
            </a:pPr>
            <a:r>
              <a:rPr lang="en-US" b="1" dirty="0">
                <a:solidFill>
                  <a:schemeClr val="accent1"/>
                </a:solidFill>
              </a:rPr>
              <a:t>#</a:t>
            </a:r>
            <a:r>
              <a:rPr lang="en-US" b="1" dirty="0">
                <a:solidFill>
                  <a:schemeClr val="accent3"/>
                </a:solidFill>
              </a:rPr>
              <a:t>selector</a:t>
            </a:r>
            <a:r>
              <a:rPr lang="en-US" dirty="0">
                <a:solidFill>
                  <a:schemeClr val="accent3"/>
                </a:solidFill>
              </a:rPr>
              <a:t> </a:t>
            </a:r>
            <a:r>
              <a:rPr lang="en-US" dirty="0"/>
              <a:t>{ property: value; }</a:t>
            </a:r>
          </a:p>
        </p:txBody>
      </p:sp>
    </p:spTree>
    <p:extLst>
      <p:ext uri="{BB962C8B-B14F-4D97-AF65-F5344CB8AC3E}">
        <p14:creationId xmlns:p14="http://schemas.microsoft.com/office/powerpoint/2010/main" val="1123664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Document 5"/>
          <p:cNvSpPr/>
          <p:nvPr/>
        </p:nvSpPr>
        <p:spPr>
          <a:xfrm>
            <a:off x="914400" y="1600200"/>
            <a:ext cx="7772400" cy="3840480"/>
          </a:xfrm>
          <a:prstGeom prst="flowChartDocumen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2" name="Title 1"/>
          <p:cNvSpPr>
            <a:spLocks noGrp="1"/>
          </p:cNvSpPr>
          <p:nvPr>
            <p:ph type="title"/>
          </p:nvPr>
        </p:nvSpPr>
        <p:spPr/>
        <p:txBody>
          <a:bodyPr/>
          <a:lstStyle/>
          <a:p>
            <a:r>
              <a:rPr lang="en-US" dirty="0"/>
              <a:t>Patterns</a:t>
            </a:r>
          </a:p>
        </p:txBody>
      </p:sp>
      <p:sp>
        <p:nvSpPr>
          <p:cNvPr id="3" name="Content Placeholder 2"/>
          <p:cNvSpPr>
            <a:spLocks noGrp="1"/>
          </p:cNvSpPr>
          <p:nvPr>
            <p:ph idx="1"/>
          </p:nvPr>
        </p:nvSpPr>
        <p:spPr>
          <a:xfrm>
            <a:off x="762000" y="838200"/>
            <a:ext cx="8153400" cy="640080"/>
          </a:xfrm>
        </p:spPr>
        <p:txBody>
          <a:bodyPr>
            <a:noAutofit/>
          </a:bodyPr>
          <a:lstStyle/>
          <a:p>
            <a:pPr marL="0" indent="0">
              <a:buNone/>
            </a:pPr>
            <a:r>
              <a:rPr lang="en-US" sz="4000" b="1" dirty="0" err="1">
                <a:solidFill>
                  <a:srgbClr val="00B0F0"/>
                </a:solidFill>
              </a:rPr>
              <a:t>CSS</a:t>
            </a:r>
            <a:r>
              <a:rPr lang="en-US" b="1" dirty="0"/>
              <a:t> declarations display content</a:t>
            </a:r>
          </a:p>
        </p:txBody>
      </p:sp>
      <p:sp>
        <p:nvSpPr>
          <p:cNvPr id="5" name="Content Placeholder 2"/>
          <p:cNvSpPr txBox="1">
            <a:spLocks/>
          </p:cNvSpPr>
          <p:nvPr/>
        </p:nvSpPr>
        <p:spPr>
          <a:xfrm>
            <a:off x="914400" y="1600200"/>
            <a:ext cx="8001000" cy="3566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spcBef>
                <a:spcPts val="0"/>
              </a:spcBef>
              <a:buNone/>
              <a:tabLst>
                <a:tab pos="1376363" algn="l"/>
              </a:tabLst>
            </a:pPr>
            <a:r>
              <a:rPr lang="en-US" b="1" dirty="0">
                <a:solidFill>
                  <a:schemeClr val="accent1"/>
                </a:solidFill>
              </a:rPr>
              <a:t>#</a:t>
            </a:r>
            <a:r>
              <a:rPr lang="en-US" dirty="0"/>
              <a:t>wrapper </a:t>
            </a:r>
            <a:r>
              <a:rPr lang="en-US" b="1" dirty="0">
                <a:solidFill>
                  <a:schemeClr val="accent1"/>
                </a:solidFill>
              </a:rPr>
              <a:t>{</a:t>
            </a:r>
          </a:p>
          <a:p>
            <a:pPr marL="0" indent="0">
              <a:spcBef>
                <a:spcPts val="0"/>
              </a:spcBef>
              <a:buNone/>
              <a:tabLst>
                <a:tab pos="1376363" algn="l"/>
              </a:tabLst>
            </a:pPr>
            <a:r>
              <a:rPr lang="en-US" dirty="0"/>
              <a:t>  margin</a:t>
            </a:r>
            <a:r>
              <a:rPr lang="en-US" b="1" dirty="0">
                <a:solidFill>
                  <a:schemeClr val="accent1"/>
                </a:solidFill>
              </a:rPr>
              <a:t>:</a:t>
            </a:r>
            <a:r>
              <a:rPr lang="en-US" dirty="0"/>
              <a:t> 0 auto</a:t>
            </a:r>
            <a:r>
              <a:rPr lang="en-US" b="1" dirty="0">
                <a:solidFill>
                  <a:schemeClr val="accent1"/>
                </a:solidFill>
              </a:rPr>
              <a:t>;</a:t>
            </a:r>
          </a:p>
          <a:p>
            <a:pPr marL="0" indent="0">
              <a:spcBef>
                <a:spcPts val="0"/>
              </a:spcBef>
              <a:buNone/>
              <a:tabLst>
                <a:tab pos="1376363" algn="l"/>
              </a:tabLst>
            </a:pPr>
            <a:r>
              <a:rPr lang="en-US" dirty="0"/>
              <a:t>  width</a:t>
            </a:r>
            <a:r>
              <a:rPr lang="en-US" b="1" dirty="0">
                <a:solidFill>
                  <a:schemeClr val="accent1"/>
                </a:solidFill>
              </a:rPr>
              <a:t>:</a:t>
            </a:r>
            <a:r>
              <a:rPr lang="en-US" dirty="0"/>
              <a:t> </a:t>
            </a:r>
            <a:r>
              <a:rPr lang="en-US" dirty="0" err="1"/>
              <a:t>960px</a:t>
            </a:r>
            <a:r>
              <a:rPr lang="en-US" b="1" dirty="0">
                <a:solidFill>
                  <a:schemeClr val="accent1"/>
                </a:solidFill>
              </a:rPr>
              <a:t>;</a:t>
            </a:r>
            <a:r>
              <a:rPr lang="en-US" dirty="0"/>
              <a:t>	</a:t>
            </a:r>
          </a:p>
          <a:p>
            <a:pPr marL="0" indent="0">
              <a:spcBef>
                <a:spcPts val="0"/>
              </a:spcBef>
              <a:buNone/>
              <a:tabLst>
                <a:tab pos="1376363" algn="l"/>
              </a:tabLst>
            </a:pPr>
            <a:r>
              <a:rPr lang="en-US" dirty="0"/>
              <a:t>  background</a:t>
            </a:r>
            <a:r>
              <a:rPr lang="en-US" b="1" dirty="0">
                <a:solidFill>
                  <a:schemeClr val="accent1"/>
                </a:solidFill>
              </a:rPr>
              <a:t>:</a:t>
            </a:r>
            <a:r>
              <a:rPr lang="en-US" b="1" dirty="0"/>
              <a:t> </a:t>
            </a:r>
            <a:r>
              <a:rPr lang="en-US" dirty="0"/>
              <a:t>#</a:t>
            </a:r>
            <a:r>
              <a:rPr lang="en-US" dirty="0" err="1"/>
              <a:t>eee</a:t>
            </a:r>
            <a:r>
              <a:rPr lang="en-US" b="1" dirty="0">
                <a:solidFill>
                  <a:schemeClr val="accent1"/>
                </a:solidFill>
              </a:rPr>
              <a:t>;</a:t>
            </a:r>
            <a:r>
              <a:rPr lang="en-US" dirty="0"/>
              <a:t> </a:t>
            </a:r>
            <a:r>
              <a:rPr lang="en-US" b="1" dirty="0">
                <a:solidFill>
                  <a:schemeClr val="accent4"/>
                </a:solidFill>
              </a:rPr>
              <a:t>/*</a:t>
            </a:r>
            <a:r>
              <a:rPr lang="en-US" dirty="0"/>
              <a:t> same as aside </a:t>
            </a:r>
            <a:r>
              <a:rPr lang="en-US" b="1" dirty="0">
                <a:solidFill>
                  <a:schemeClr val="accent4"/>
                </a:solidFill>
              </a:rPr>
              <a:t>*/</a:t>
            </a:r>
          </a:p>
          <a:p>
            <a:pPr marL="0" indent="0">
              <a:spcBef>
                <a:spcPts val="0"/>
              </a:spcBef>
              <a:buNone/>
              <a:tabLst>
                <a:tab pos="1376363" algn="l"/>
              </a:tabLst>
            </a:pPr>
            <a:r>
              <a:rPr lang="en-US" dirty="0"/>
              <a:t>  text-align</a:t>
            </a:r>
            <a:r>
              <a:rPr lang="en-US" b="1" dirty="0">
                <a:solidFill>
                  <a:schemeClr val="accent1"/>
                </a:solidFill>
              </a:rPr>
              <a:t>:</a:t>
            </a:r>
            <a:r>
              <a:rPr lang="en-US" b="1" dirty="0"/>
              <a:t> </a:t>
            </a:r>
            <a:r>
              <a:rPr lang="en-US" dirty="0"/>
              <a:t>left</a:t>
            </a:r>
            <a:r>
              <a:rPr lang="en-US" b="1" dirty="0">
                <a:solidFill>
                  <a:schemeClr val="accent1"/>
                </a:solidFill>
              </a:rPr>
              <a:t>;</a:t>
            </a:r>
            <a:r>
              <a:rPr lang="en-US" dirty="0"/>
              <a:t> </a:t>
            </a:r>
          </a:p>
          <a:p>
            <a:pPr marL="0" indent="0">
              <a:spcBef>
                <a:spcPts val="0"/>
              </a:spcBef>
              <a:buNone/>
              <a:tabLst>
                <a:tab pos="1376363" algn="l"/>
              </a:tabLst>
            </a:pPr>
            <a:r>
              <a:rPr lang="en-US" b="1" dirty="0">
                <a:solidFill>
                  <a:schemeClr val="accent1"/>
                </a:solidFill>
              </a:rPr>
              <a:t>}</a:t>
            </a:r>
          </a:p>
          <a:p>
            <a:pPr marL="0" indent="0">
              <a:spcBef>
                <a:spcPts val="0"/>
              </a:spcBef>
              <a:buNone/>
              <a:tabLst>
                <a:tab pos="1376363" algn="l"/>
              </a:tabLst>
            </a:pPr>
            <a:r>
              <a:rPr lang="en-US" b="1" dirty="0">
                <a:solidFill>
                  <a:schemeClr val="accent1"/>
                </a:solidFill>
              </a:rPr>
              <a:t>.</a:t>
            </a:r>
            <a:r>
              <a:rPr lang="en-US" dirty="0"/>
              <a:t>attention </a:t>
            </a:r>
            <a:r>
              <a:rPr lang="en-US" b="1" dirty="0">
                <a:solidFill>
                  <a:schemeClr val="accent1"/>
                </a:solidFill>
              </a:rPr>
              <a:t>{</a:t>
            </a:r>
          </a:p>
          <a:p>
            <a:pPr marL="0" indent="0">
              <a:spcBef>
                <a:spcPts val="0"/>
              </a:spcBef>
              <a:buNone/>
              <a:tabLst>
                <a:tab pos="1376363" algn="l"/>
              </a:tabLst>
            </a:pPr>
            <a:r>
              <a:rPr lang="en-US" b="1" dirty="0">
                <a:solidFill>
                  <a:schemeClr val="accent1"/>
                </a:solidFill>
              </a:rPr>
              <a:t>}</a:t>
            </a:r>
          </a:p>
        </p:txBody>
      </p:sp>
    </p:spTree>
    <p:extLst>
      <p:ext uri="{BB962C8B-B14F-4D97-AF65-F5344CB8AC3E}">
        <p14:creationId xmlns:p14="http://schemas.microsoft.com/office/powerpoint/2010/main" val="16860278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Patterns</a:t>
            </a:r>
          </a:p>
        </p:txBody>
      </p:sp>
      <p:sp>
        <p:nvSpPr>
          <p:cNvPr id="3" name="Content Placeholder 2"/>
          <p:cNvSpPr>
            <a:spLocks noGrp="1"/>
          </p:cNvSpPr>
          <p:nvPr>
            <p:ph idx="1"/>
          </p:nvPr>
        </p:nvSpPr>
        <p:spPr>
          <a:xfrm>
            <a:off x="762000" y="838200"/>
            <a:ext cx="8153400" cy="640080"/>
          </a:xfrm>
        </p:spPr>
        <p:txBody>
          <a:bodyPr>
            <a:noAutofit/>
          </a:bodyPr>
          <a:lstStyle/>
          <a:p>
            <a:pPr marL="0" indent="0">
              <a:buNone/>
            </a:pPr>
            <a:r>
              <a:rPr lang="en-US" sz="4000" b="1" dirty="0" err="1">
                <a:solidFill>
                  <a:srgbClr val="00B0F0"/>
                </a:solidFill>
              </a:rPr>
              <a:t>CSS</a:t>
            </a:r>
            <a:r>
              <a:rPr lang="en-US" b="1" dirty="0"/>
              <a:t> declarations display content</a:t>
            </a:r>
          </a:p>
        </p:txBody>
      </p:sp>
      <p:sp>
        <p:nvSpPr>
          <p:cNvPr id="5" name="Content Placeholder 2"/>
          <p:cNvSpPr txBox="1">
            <a:spLocks/>
          </p:cNvSpPr>
          <p:nvPr/>
        </p:nvSpPr>
        <p:spPr>
          <a:xfrm>
            <a:off x="1219200" y="1447800"/>
            <a:ext cx="7696200" cy="3931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spcBef>
                <a:spcPts val="1200"/>
              </a:spcBef>
              <a:buNone/>
            </a:pPr>
            <a:r>
              <a:rPr lang="en-US" b="1" dirty="0">
                <a:solidFill>
                  <a:schemeClr val="accent1"/>
                </a:solidFill>
              </a:rPr>
              <a:t>html</a:t>
            </a:r>
            <a:r>
              <a:rPr lang="en-US" b="1" dirty="0"/>
              <a:t> tag selector</a:t>
            </a:r>
          </a:p>
          <a:p>
            <a:pPr marL="0" indent="0">
              <a:spcBef>
                <a:spcPts val="0"/>
              </a:spcBef>
              <a:buNone/>
            </a:pPr>
            <a:r>
              <a:rPr lang="en-US" b="1" dirty="0">
                <a:solidFill>
                  <a:schemeClr val="accent3"/>
                </a:solidFill>
              </a:rPr>
              <a:t>selector</a:t>
            </a:r>
            <a:r>
              <a:rPr lang="en-US" dirty="0">
                <a:solidFill>
                  <a:schemeClr val="accent3"/>
                </a:solidFill>
              </a:rPr>
              <a:t> </a:t>
            </a:r>
            <a:r>
              <a:rPr lang="en-US" dirty="0"/>
              <a:t>{ property: value; }</a:t>
            </a:r>
          </a:p>
          <a:p>
            <a:pPr marL="0" indent="0">
              <a:spcBef>
                <a:spcPts val="1200"/>
              </a:spcBef>
              <a:buNone/>
            </a:pPr>
            <a:r>
              <a:rPr lang="en-US" b="1" dirty="0">
                <a:solidFill>
                  <a:schemeClr val="accent1"/>
                </a:solidFill>
              </a:rPr>
              <a:t>class</a:t>
            </a:r>
            <a:r>
              <a:rPr lang="en-US" b="1" dirty="0"/>
              <a:t> selector</a:t>
            </a:r>
          </a:p>
          <a:p>
            <a:pPr marL="0" indent="0">
              <a:spcBef>
                <a:spcPts val="0"/>
              </a:spcBef>
              <a:buNone/>
            </a:pPr>
            <a:r>
              <a:rPr lang="en-US" b="1" dirty="0">
                <a:solidFill>
                  <a:schemeClr val="accent1"/>
                </a:solidFill>
              </a:rPr>
              <a:t>.</a:t>
            </a:r>
            <a:r>
              <a:rPr lang="en-US" b="1" dirty="0">
                <a:solidFill>
                  <a:schemeClr val="accent3"/>
                </a:solidFill>
              </a:rPr>
              <a:t>selector</a:t>
            </a:r>
            <a:r>
              <a:rPr lang="en-US" dirty="0">
                <a:solidFill>
                  <a:srgbClr val="92D050"/>
                </a:solidFill>
              </a:rPr>
              <a:t> </a:t>
            </a:r>
            <a:r>
              <a:rPr lang="en-US" dirty="0"/>
              <a:t>{ property: value; }</a:t>
            </a:r>
          </a:p>
          <a:p>
            <a:pPr marL="0" indent="0">
              <a:spcBef>
                <a:spcPts val="1200"/>
              </a:spcBef>
              <a:buNone/>
            </a:pPr>
            <a:r>
              <a:rPr lang="en-US" b="1" dirty="0">
                <a:solidFill>
                  <a:schemeClr val="accent1"/>
                </a:solidFill>
              </a:rPr>
              <a:t>id</a:t>
            </a:r>
            <a:r>
              <a:rPr lang="en-US" b="1" dirty="0"/>
              <a:t> selector</a:t>
            </a:r>
          </a:p>
          <a:p>
            <a:pPr marL="0" indent="0">
              <a:spcBef>
                <a:spcPts val="0"/>
              </a:spcBef>
              <a:buNone/>
            </a:pPr>
            <a:r>
              <a:rPr lang="en-US" b="1" dirty="0">
                <a:solidFill>
                  <a:schemeClr val="accent1"/>
                </a:solidFill>
              </a:rPr>
              <a:t>#</a:t>
            </a:r>
            <a:r>
              <a:rPr lang="en-US" b="1" dirty="0">
                <a:solidFill>
                  <a:schemeClr val="accent3"/>
                </a:solidFill>
              </a:rPr>
              <a:t>selector</a:t>
            </a:r>
            <a:r>
              <a:rPr lang="en-US" dirty="0">
                <a:solidFill>
                  <a:schemeClr val="accent3"/>
                </a:solidFill>
              </a:rPr>
              <a:t> </a:t>
            </a:r>
            <a:r>
              <a:rPr lang="en-US" dirty="0"/>
              <a:t>{ property: value; }</a:t>
            </a:r>
          </a:p>
          <a:p>
            <a:pPr marL="0" indent="0">
              <a:spcBef>
                <a:spcPts val="1200"/>
              </a:spcBef>
              <a:buNone/>
            </a:pPr>
            <a:r>
              <a:rPr lang="en-US" b="1" dirty="0">
                <a:solidFill>
                  <a:schemeClr val="accent1"/>
                </a:solidFill>
              </a:rPr>
              <a:t>pseudo-class</a:t>
            </a:r>
            <a:endParaRPr lang="en-US" b="1" dirty="0"/>
          </a:p>
          <a:p>
            <a:pPr marL="0" indent="0">
              <a:spcBef>
                <a:spcPts val="0"/>
              </a:spcBef>
              <a:buNone/>
            </a:pPr>
            <a:r>
              <a:rPr lang="en-US" b="1" dirty="0" err="1">
                <a:solidFill>
                  <a:schemeClr val="accent3"/>
                </a:solidFill>
              </a:rPr>
              <a:t>selector</a:t>
            </a:r>
            <a:r>
              <a:rPr lang="en-US" b="1" dirty="0" err="1">
                <a:solidFill>
                  <a:schemeClr val="accent1"/>
                </a:solidFill>
              </a:rPr>
              <a:t>:</a:t>
            </a:r>
            <a:r>
              <a:rPr lang="en-US" b="1" dirty="0" err="1">
                <a:solidFill>
                  <a:schemeClr val="accent3"/>
                </a:solidFill>
              </a:rPr>
              <a:t>pseudo-class</a:t>
            </a:r>
            <a:r>
              <a:rPr lang="en-US" dirty="0">
                <a:solidFill>
                  <a:schemeClr val="accent3"/>
                </a:solidFill>
              </a:rPr>
              <a:t> </a:t>
            </a:r>
            <a:r>
              <a:rPr lang="en-US" dirty="0"/>
              <a:t>{ property: value; }</a:t>
            </a:r>
            <a:endParaRPr lang="en-US" b="1" dirty="0"/>
          </a:p>
        </p:txBody>
      </p:sp>
      <p:sp>
        <p:nvSpPr>
          <p:cNvPr id="6" name="Right Arrow 5"/>
          <p:cNvSpPr/>
          <p:nvPr/>
        </p:nvSpPr>
        <p:spPr>
          <a:xfrm>
            <a:off x="533400" y="4572000"/>
            <a:ext cx="6858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17501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Document 5"/>
          <p:cNvSpPr/>
          <p:nvPr/>
        </p:nvSpPr>
        <p:spPr>
          <a:xfrm>
            <a:off x="914400" y="1600200"/>
            <a:ext cx="7772400" cy="3840480"/>
          </a:xfrm>
          <a:prstGeom prst="flowChartDocumen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2" name="Title 1"/>
          <p:cNvSpPr>
            <a:spLocks noGrp="1"/>
          </p:cNvSpPr>
          <p:nvPr>
            <p:ph type="title"/>
          </p:nvPr>
        </p:nvSpPr>
        <p:spPr/>
        <p:txBody>
          <a:bodyPr/>
          <a:lstStyle/>
          <a:p>
            <a:r>
              <a:rPr lang="en-US" dirty="0"/>
              <a:t>Patterns</a:t>
            </a:r>
          </a:p>
        </p:txBody>
      </p:sp>
      <p:sp>
        <p:nvSpPr>
          <p:cNvPr id="3" name="Content Placeholder 2"/>
          <p:cNvSpPr>
            <a:spLocks noGrp="1"/>
          </p:cNvSpPr>
          <p:nvPr>
            <p:ph idx="1"/>
          </p:nvPr>
        </p:nvSpPr>
        <p:spPr>
          <a:xfrm>
            <a:off x="762000" y="838200"/>
            <a:ext cx="8153400" cy="640080"/>
          </a:xfrm>
        </p:spPr>
        <p:txBody>
          <a:bodyPr>
            <a:noAutofit/>
          </a:bodyPr>
          <a:lstStyle/>
          <a:p>
            <a:pPr marL="0" indent="0">
              <a:buNone/>
            </a:pPr>
            <a:r>
              <a:rPr lang="en-US" sz="4000" b="1" dirty="0" err="1">
                <a:solidFill>
                  <a:srgbClr val="00B0F0"/>
                </a:solidFill>
              </a:rPr>
              <a:t>CSS</a:t>
            </a:r>
            <a:r>
              <a:rPr lang="en-US" b="1" dirty="0"/>
              <a:t> declarations display content</a:t>
            </a:r>
          </a:p>
        </p:txBody>
      </p:sp>
      <p:sp>
        <p:nvSpPr>
          <p:cNvPr id="5" name="Content Placeholder 2"/>
          <p:cNvSpPr txBox="1">
            <a:spLocks/>
          </p:cNvSpPr>
          <p:nvPr/>
        </p:nvSpPr>
        <p:spPr>
          <a:xfrm>
            <a:off x="914400" y="1905000"/>
            <a:ext cx="8001000" cy="32613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spcBef>
                <a:spcPts val="1200"/>
              </a:spcBef>
              <a:buNone/>
              <a:tabLst>
                <a:tab pos="1376363" algn="l"/>
              </a:tabLst>
            </a:pPr>
            <a:r>
              <a:rPr lang="en-US" dirty="0" err="1"/>
              <a:t>a</a:t>
            </a:r>
            <a:r>
              <a:rPr lang="en-US" b="1" dirty="0" err="1">
                <a:solidFill>
                  <a:schemeClr val="accent1"/>
                </a:solidFill>
              </a:rPr>
              <a:t>:</a:t>
            </a:r>
            <a:r>
              <a:rPr lang="en-US" dirty="0" err="1"/>
              <a:t>link</a:t>
            </a:r>
            <a:r>
              <a:rPr lang="en-US" dirty="0"/>
              <a:t> </a:t>
            </a:r>
            <a:r>
              <a:rPr lang="en-US" b="1" dirty="0">
                <a:solidFill>
                  <a:schemeClr val="accent1"/>
                </a:solidFill>
              </a:rPr>
              <a:t>{ </a:t>
            </a:r>
            <a:r>
              <a:rPr lang="en-US" dirty="0"/>
              <a:t>  color</a:t>
            </a:r>
            <a:r>
              <a:rPr lang="en-US" b="1" dirty="0">
                <a:solidFill>
                  <a:schemeClr val="accent1"/>
                </a:solidFill>
              </a:rPr>
              <a:t>:</a:t>
            </a:r>
            <a:r>
              <a:rPr lang="en-US" dirty="0"/>
              <a:t> #</a:t>
            </a:r>
            <a:r>
              <a:rPr lang="en-US" dirty="0" err="1"/>
              <a:t>f00</a:t>
            </a:r>
            <a:r>
              <a:rPr lang="en-US" b="1" dirty="0">
                <a:solidFill>
                  <a:schemeClr val="accent1"/>
                </a:solidFill>
              </a:rPr>
              <a:t>;  }</a:t>
            </a:r>
          </a:p>
          <a:p>
            <a:pPr marL="0" indent="0">
              <a:spcBef>
                <a:spcPts val="1200"/>
              </a:spcBef>
              <a:buNone/>
              <a:tabLst>
                <a:tab pos="1376363" algn="l"/>
              </a:tabLst>
            </a:pPr>
            <a:r>
              <a:rPr lang="en-US" dirty="0" err="1"/>
              <a:t>a</a:t>
            </a:r>
            <a:r>
              <a:rPr lang="en-US" b="1" dirty="0" err="1">
                <a:solidFill>
                  <a:schemeClr val="accent1"/>
                </a:solidFill>
              </a:rPr>
              <a:t>:</a:t>
            </a:r>
            <a:r>
              <a:rPr lang="en-US" dirty="0" err="1"/>
              <a:t>visited</a:t>
            </a:r>
            <a:r>
              <a:rPr lang="en-US" dirty="0"/>
              <a:t> </a:t>
            </a:r>
            <a:r>
              <a:rPr lang="en-US" b="1" dirty="0">
                <a:solidFill>
                  <a:schemeClr val="accent1"/>
                </a:solidFill>
              </a:rPr>
              <a:t>{ </a:t>
            </a:r>
            <a:r>
              <a:rPr lang="en-US" dirty="0"/>
              <a:t>  color</a:t>
            </a:r>
            <a:r>
              <a:rPr lang="en-US" b="1" dirty="0">
                <a:solidFill>
                  <a:schemeClr val="accent1"/>
                </a:solidFill>
              </a:rPr>
              <a:t>:</a:t>
            </a:r>
            <a:r>
              <a:rPr lang="en-US" dirty="0"/>
              <a:t> #</a:t>
            </a:r>
            <a:r>
              <a:rPr lang="en-US" dirty="0" err="1"/>
              <a:t>0f0</a:t>
            </a:r>
            <a:r>
              <a:rPr lang="en-US" b="1" dirty="0">
                <a:solidFill>
                  <a:schemeClr val="accent1"/>
                </a:solidFill>
              </a:rPr>
              <a:t>;  }</a:t>
            </a:r>
          </a:p>
          <a:p>
            <a:pPr marL="0" indent="0">
              <a:spcBef>
                <a:spcPts val="1200"/>
              </a:spcBef>
              <a:buNone/>
              <a:tabLst>
                <a:tab pos="1376363" algn="l"/>
              </a:tabLst>
            </a:pPr>
            <a:r>
              <a:rPr lang="en-US" dirty="0" err="1"/>
              <a:t>a</a:t>
            </a:r>
            <a:r>
              <a:rPr lang="en-US" b="1" dirty="0" err="1">
                <a:solidFill>
                  <a:schemeClr val="accent1"/>
                </a:solidFill>
              </a:rPr>
              <a:t>:</a:t>
            </a:r>
            <a:r>
              <a:rPr lang="en-US" dirty="0" err="1"/>
              <a:t>hover</a:t>
            </a:r>
            <a:r>
              <a:rPr lang="en-US" dirty="0"/>
              <a:t>, </a:t>
            </a:r>
            <a:r>
              <a:rPr lang="en-US" dirty="0" err="1"/>
              <a:t>a</a:t>
            </a:r>
            <a:r>
              <a:rPr lang="en-US" b="1" dirty="0" err="1">
                <a:solidFill>
                  <a:schemeClr val="accent1"/>
                </a:solidFill>
              </a:rPr>
              <a:t>:</a:t>
            </a:r>
            <a:r>
              <a:rPr lang="en-US" dirty="0" err="1"/>
              <a:t>active</a:t>
            </a:r>
            <a:r>
              <a:rPr lang="en-US" dirty="0"/>
              <a:t> </a:t>
            </a:r>
            <a:r>
              <a:rPr lang="en-US" b="1" dirty="0">
                <a:solidFill>
                  <a:schemeClr val="accent1"/>
                </a:solidFill>
              </a:rPr>
              <a:t>{ </a:t>
            </a:r>
            <a:r>
              <a:rPr lang="en-US" dirty="0"/>
              <a:t>  color</a:t>
            </a:r>
            <a:r>
              <a:rPr lang="en-US" b="1" dirty="0">
                <a:solidFill>
                  <a:schemeClr val="accent1"/>
                </a:solidFill>
              </a:rPr>
              <a:t>:</a:t>
            </a:r>
            <a:r>
              <a:rPr lang="en-US" dirty="0"/>
              <a:t> #</a:t>
            </a:r>
            <a:r>
              <a:rPr lang="en-US" dirty="0" err="1"/>
              <a:t>00f</a:t>
            </a:r>
            <a:r>
              <a:rPr lang="en-US" b="1" dirty="0">
                <a:solidFill>
                  <a:schemeClr val="accent1"/>
                </a:solidFill>
              </a:rPr>
              <a:t>;  }</a:t>
            </a:r>
          </a:p>
        </p:txBody>
      </p:sp>
    </p:spTree>
    <p:extLst>
      <p:ext uri="{BB962C8B-B14F-4D97-AF65-F5344CB8AC3E}">
        <p14:creationId xmlns:p14="http://schemas.microsoft.com/office/powerpoint/2010/main" val="20836059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Patterns</a:t>
            </a:r>
          </a:p>
        </p:txBody>
      </p:sp>
      <p:sp>
        <p:nvSpPr>
          <p:cNvPr id="3" name="Content Placeholder 2"/>
          <p:cNvSpPr>
            <a:spLocks noGrp="1"/>
          </p:cNvSpPr>
          <p:nvPr>
            <p:ph idx="1"/>
          </p:nvPr>
        </p:nvSpPr>
        <p:spPr>
          <a:xfrm>
            <a:off x="762000" y="838200"/>
            <a:ext cx="8153400" cy="640080"/>
          </a:xfrm>
        </p:spPr>
        <p:txBody>
          <a:bodyPr>
            <a:noAutofit/>
          </a:bodyPr>
          <a:lstStyle/>
          <a:p>
            <a:pPr marL="0" indent="0">
              <a:buNone/>
            </a:pPr>
            <a:r>
              <a:rPr lang="en-US" sz="4000" b="1" dirty="0" err="1">
                <a:solidFill>
                  <a:srgbClr val="00B0F0"/>
                </a:solidFill>
              </a:rPr>
              <a:t>CSS</a:t>
            </a:r>
            <a:r>
              <a:rPr lang="en-US" b="1" dirty="0"/>
              <a:t> declarations display content</a:t>
            </a:r>
          </a:p>
        </p:txBody>
      </p:sp>
      <p:sp>
        <p:nvSpPr>
          <p:cNvPr id="5" name="Content Placeholder 2"/>
          <p:cNvSpPr txBox="1">
            <a:spLocks/>
          </p:cNvSpPr>
          <p:nvPr/>
        </p:nvSpPr>
        <p:spPr>
          <a:xfrm>
            <a:off x="1219200" y="1447800"/>
            <a:ext cx="7696200" cy="3931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spcBef>
                <a:spcPts val="1200"/>
              </a:spcBef>
              <a:buNone/>
            </a:pPr>
            <a:r>
              <a:rPr lang="en-US" b="1" dirty="0"/>
              <a:t>html tag selector</a:t>
            </a:r>
          </a:p>
          <a:p>
            <a:pPr marL="0" indent="0">
              <a:spcBef>
                <a:spcPts val="0"/>
              </a:spcBef>
              <a:buNone/>
            </a:pPr>
            <a:r>
              <a:rPr lang="en-US" b="1" dirty="0">
                <a:solidFill>
                  <a:schemeClr val="accent3"/>
                </a:solidFill>
              </a:rPr>
              <a:t>selector</a:t>
            </a:r>
            <a:r>
              <a:rPr lang="en-US" dirty="0">
                <a:solidFill>
                  <a:schemeClr val="accent3"/>
                </a:solidFill>
              </a:rPr>
              <a:t> </a:t>
            </a:r>
            <a:r>
              <a:rPr lang="en-US" dirty="0"/>
              <a:t>{ property: value; }</a:t>
            </a:r>
          </a:p>
          <a:p>
            <a:pPr marL="0" indent="0">
              <a:spcBef>
                <a:spcPts val="1200"/>
              </a:spcBef>
              <a:buNone/>
            </a:pPr>
            <a:r>
              <a:rPr lang="en-US" b="1" dirty="0"/>
              <a:t>class selector</a:t>
            </a:r>
          </a:p>
          <a:p>
            <a:pPr marL="0" indent="0">
              <a:spcBef>
                <a:spcPts val="0"/>
              </a:spcBef>
              <a:buNone/>
            </a:pPr>
            <a:r>
              <a:rPr lang="en-US" b="1" dirty="0">
                <a:solidFill>
                  <a:schemeClr val="accent1"/>
                </a:solidFill>
              </a:rPr>
              <a:t>.</a:t>
            </a:r>
            <a:r>
              <a:rPr lang="en-US" b="1" dirty="0">
                <a:solidFill>
                  <a:schemeClr val="accent3"/>
                </a:solidFill>
              </a:rPr>
              <a:t>selector</a:t>
            </a:r>
            <a:r>
              <a:rPr lang="en-US" dirty="0">
                <a:solidFill>
                  <a:srgbClr val="92D050"/>
                </a:solidFill>
              </a:rPr>
              <a:t> </a:t>
            </a:r>
            <a:r>
              <a:rPr lang="en-US" dirty="0"/>
              <a:t>{ property: value; }</a:t>
            </a:r>
          </a:p>
          <a:p>
            <a:pPr marL="0" indent="0">
              <a:spcBef>
                <a:spcPts val="1200"/>
              </a:spcBef>
              <a:buNone/>
            </a:pPr>
            <a:r>
              <a:rPr lang="en-US" b="1" dirty="0"/>
              <a:t>id selector</a:t>
            </a:r>
          </a:p>
          <a:p>
            <a:pPr marL="0" indent="0">
              <a:spcBef>
                <a:spcPts val="0"/>
              </a:spcBef>
              <a:buNone/>
            </a:pPr>
            <a:r>
              <a:rPr lang="en-US" b="1" dirty="0">
                <a:solidFill>
                  <a:schemeClr val="accent1"/>
                </a:solidFill>
              </a:rPr>
              <a:t>#</a:t>
            </a:r>
            <a:r>
              <a:rPr lang="en-US" b="1" dirty="0">
                <a:solidFill>
                  <a:schemeClr val="accent3"/>
                </a:solidFill>
              </a:rPr>
              <a:t>selector</a:t>
            </a:r>
            <a:r>
              <a:rPr lang="en-US" dirty="0">
                <a:solidFill>
                  <a:schemeClr val="accent3"/>
                </a:solidFill>
              </a:rPr>
              <a:t> </a:t>
            </a:r>
            <a:r>
              <a:rPr lang="en-US" dirty="0"/>
              <a:t>{ property: value; }</a:t>
            </a:r>
            <a:endParaRPr lang="en-US" b="1" dirty="0"/>
          </a:p>
          <a:p>
            <a:pPr marL="0" indent="0">
              <a:spcBef>
                <a:spcPts val="1200"/>
              </a:spcBef>
              <a:buNone/>
            </a:pPr>
            <a:r>
              <a:rPr lang="en-US" b="1" dirty="0"/>
              <a:t>comments</a:t>
            </a:r>
          </a:p>
          <a:p>
            <a:pPr marL="0" indent="0">
              <a:spcBef>
                <a:spcPts val="0"/>
              </a:spcBef>
              <a:buNone/>
            </a:pPr>
            <a:r>
              <a:rPr lang="en-US" b="1" dirty="0">
                <a:solidFill>
                  <a:schemeClr val="accent1"/>
                </a:solidFill>
              </a:rPr>
              <a:t>/*</a:t>
            </a:r>
            <a:r>
              <a:rPr lang="en-US" dirty="0"/>
              <a:t> </a:t>
            </a:r>
            <a:r>
              <a:rPr lang="en-US" dirty="0">
                <a:solidFill>
                  <a:schemeClr val="accent4"/>
                </a:solidFill>
              </a:rPr>
              <a:t>Comment Here</a:t>
            </a:r>
            <a:r>
              <a:rPr lang="en-US" dirty="0">
                <a:solidFill>
                  <a:schemeClr val="accent3"/>
                </a:solidFill>
              </a:rPr>
              <a:t> </a:t>
            </a:r>
            <a:r>
              <a:rPr lang="en-US" b="1" dirty="0">
                <a:solidFill>
                  <a:schemeClr val="accent1"/>
                </a:solidFill>
              </a:rPr>
              <a:t>*/</a:t>
            </a:r>
          </a:p>
        </p:txBody>
      </p:sp>
      <p:sp>
        <p:nvSpPr>
          <p:cNvPr id="6" name="Right Arrow 5"/>
          <p:cNvSpPr/>
          <p:nvPr/>
        </p:nvSpPr>
        <p:spPr>
          <a:xfrm>
            <a:off x="533400" y="4572000"/>
            <a:ext cx="6858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664472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Look It Up</a:t>
            </a:r>
          </a:p>
        </p:txBody>
      </p:sp>
      <p:sp>
        <p:nvSpPr>
          <p:cNvPr id="3" name="Content Placeholder 2"/>
          <p:cNvSpPr>
            <a:spLocks noGrp="1"/>
          </p:cNvSpPr>
          <p:nvPr>
            <p:ph sz="quarter" idx="13"/>
          </p:nvPr>
        </p:nvSpPr>
        <p:spPr>
          <a:xfrm>
            <a:off x="1216152" y="841248"/>
            <a:ext cx="3730752" cy="4572000"/>
          </a:xfrm>
        </p:spPr>
        <p:txBody>
          <a:bodyPr>
            <a:noAutofit/>
          </a:bodyPr>
          <a:lstStyle/>
          <a:p>
            <a:pPr>
              <a:spcBef>
                <a:spcPts val="600"/>
              </a:spcBef>
            </a:pPr>
            <a:r>
              <a:rPr lang="en-US" sz="2600" dirty="0"/>
              <a:t>w3schools.com</a:t>
            </a:r>
          </a:p>
          <a:p>
            <a:pPr>
              <a:spcBef>
                <a:spcPts val="600"/>
              </a:spcBef>
            </a:pPr>
            <a:r>
              <a:rPr lang="en-US" sz="2600" dirty="0"/>
              <a:t>html5doctor.com</a:t>
            </a:r>
          </a:p>
          <a:p>
            <a:pPr>
              <a:spcBef>
                <a:spcPts val="600"/>
              </a:spcBef>
            </a:pPr>
            <a:r>
              <a:rPr lang="en-US" sz="2600" dirty="0"/>
              <a:t>w3.org</a:t>
            </a:r>
          </a:p>
          <a:p>
            <a:pPr>
              <a:spcBef>
                <a:spcPts val="600"/>
              </a:spcBef>
            </a:pPr>
            <a:r>
              <a:rPr lang="en-US" sz="2600" dirty="0"/>
              <a:t>csszengarden.com</a:t>
            </a:r>
          </a:p>
          <a:p>
            <a:pPr>
              <a:spcBef>
                <a:spcPts val="600"/>
              </a:spcBef>
            </a:pPr>
            <a:r>
              <a:rPr lang="en-US" sz="2600" dirty="0"/>
              <a:t>visibone.com</a:t>
            </a:r>
          </a:p>
          <a:p>
            <a:pPr>
              <a:spcBef>
                <a:spcPts val="600"/>
              </a:spcBef>
            </a:pPr>
            <a:r>
              <a:rPr lang="en-US" sz="2600" dirty="0"/>
              <a:t>htmlgoodies.com</a:t>
            </a:r>
          </a:p>
          <a:p>
            <a:pPr>
              <a:spcBef>
                <a:spcPts val="600"/>
              </a:spcBef>
            </a:pPr>
            <a:r>
              <a:rPr lang="en-US" sz="2600" dirty="0"/>
              <a:t>javascriptkit.com</a:t>
            </a:r>
          </a:p>
          <a:p>
            <a:pPr>
              <a:spcBef>
                <a:spcPts val="600"/>
              </a:spcBef>
            </a:pPr>
            <a:r>
              <a:rPr lang="en-US" sz="2600" dirty="0" err="1"/>
              <a:t>dynamicdrive.com</a:t>
            </a:r>
            <a:endParaRPr lang="en-US" sz="2600" dirty="0"/>
          </a:p>
          <a:p>
            <a:pPr>
              <a:spcBef>
                <a:spcPts val="600"/>
              </a:spcBef>
            </a:pPr>
            <a:r>
              <a:rPr lang="en-US" sz="2600" dirty="0" err="1"/>
              <a:t>github.com</a:t>
            </a:r>
            <a:endParaRPr lang="en-US" sz="2600" dirty="0"/>
          </a:p>
        </p:txBody>
      </p:sp>
      <p:sp>
        <p:nvSpPr>
          <p:cNvPr id="4" name="Content Placeholder 3"/>
          <p:cNvSpPr>
            <a:spLocks noGrp="1"/>
          </p:cNvSpPr>
          <p:nvPr>
            <p:ph sz="quarter" idx="14"/>
          </p:nvPr>
        </p:nvSpPr>
        <p:spPr>
          <a:xfrm>
            <a:off x="4953000" y="841248"/>
            <a:ext cx="3730752" cy="4572000"/>
          </a:xfrm>
        </p:spPr>
        <p:txBody>
          <a:bodyPr>
            <a:noAutofit/>
          </a:bodyPr>
          <a:lstStyle/>
          <a:p>
            <a:pPr>
              <a:spcBef>
                <a:spcPts val="600"/>
              </a:spcBef>
            </a:pPr>
            <a:r>
              <a:rPr lang="en-US" sz="2600" dirty="0"/>
              <a:t>Notepad</a:t>
            </a:r>
          </a:p>
          <a:p>
            <a:pPr>
              <a:spcBef>
                <a:spcPts val="600"/>
              </a:spcBef>
            </a:pPr>
            <a:r>
              <a:rPr lang="en-US" sz="2600" dirty="0" err="1"/>
              <a:t>CoffeeCup</a:t>
            </a:r>
            <a:endParaRPr lang="en-US" sz="2600" dirty="0"/>
          </a:p>
          <a:p>
            <a:pPr>
              <a:spcBef>
                <a:spcPts val="600"/>
              </a:spcBef>
            </a:pPr>
            <a:r>
              <a:rPr lang="en-US" sz="2600" dirty="0" err="1"/>
              <a:t>Bluefish.OpenOffice</a:t>
            </a:r>
            <a:endParaRPr lang="en-US" sz="2600" dirty="0"/>
          </a:p>
          <a:p>
            <a:pPr>
              <a:spcBef>
                <a:spcPts val="600"/>
              </a:spcBef>
            </a:pPr>
            <a:r>
              <a:rPr lang="en-US" sz="2600" dirty="0"/>
              <a:t>WordPress</a:t>
            </a:r>
          </a:p>
          <a:p>
            <a:pPr>
              <a:spcBef>
                <a:spcPts val="600"/>
              </a:spcBef>
            </a:pPr>
            <a:r>
              <a:rPr lang="en-US" sz="2600" dirty="0"/>
              <a:t>Drupal</a:t>
            </a:r>
          </a:p>
          <a:p>
            <a:pPr>
              <a:spcBef>
                <a:spcPts val="600"/>
              </a:spcBef>
            </a:pPr>
            <a:r>
              <a:rPr lang="en-US" sz="2600" dirty="0"/>
              <a:t>Joomla!</a:t>
            </a:r>
          </a:p>
          <a:p>
            <a:pPr>
              <a:spcBef>
                <a:spcPts val="600"/>
              </a:spcBef>
            </a:pPr>
            <a:r>
              <a:rPr lang="en-US" sz="2600" dirty="0" err="1"/>
              <a:t>DotNetNuke</a:t>
            </a:r>
            <a:endParaRPr lang="en-US" sz="2600" dirty="0"/>
          </a:p>
          <a:p>
            <a:pPr>
              <a:spcBef>
                <a:spcPts val="600"/>
              </a:spcBef>
            </a:pPr>
            <a:r>
              <a:rPr lang="en-US" sz="2600" dirty="0"/>
              <a:t>Dreamweaver / Edge</a:t>
            </a:r>
          </a:p>
          <a:p>
            <a:pPr>
              <a:spcBef>
                <a:spcPts val="600"/>
              </a:spcBef>
            </a:pPr>
            <a:r>
              <a:rPr lang="en-US" sz="2600" dirty="0"/>
              <a:t>SharePoint / </a:t>
            </a:r>
            <a:r>
              <a:rPr lang="en-US" sz="2600" dirty="0" err="1"/>
              <a:t>O365</a:t>
            </a:r>
            <a:endParaRPr lang="en-US" sz="2600" dirty="0"/>
          </a:p>
        </p:txBody>
      </p:sp>
      <p:sp>
        <p:nvSpPr>
          <p:cNvPr id="5" name="Rectangle 4"/>
          <p:cNvSpPr/>
          <p:nvPr/>
        </p:nvSpPr>
        <p:spPr>
          <a:xfrm>
            <a:off x="1143001" y="350520"/>
            <a:ext cx="3730752" cy="640080"/>
          </a:xfrm>
          <a:prstGeom prst="rect">
            <a:avLst/>
          </a:prstGeom>
        </p:spPr>
        <p:txBody>
          <a:bodyPr vert="horz" lIns="91440" tIns="45720" rIns="91440" bIns="45720" rtlCol="0" anchor="t">
            <a:noAutofit/>
          </a:bodyPr>
          <a:lstStyle/>
          <a:p>
            <a:pPr>
              <a:spcBef>
                <a:spcPct val="0"/>
              </a:spcBef>
            </a:pPr>
            <a:r>
              <a:rPr lang="en-US" sz="3600" b="1" dirty="0">
                <a:ln w="12700">
                  <a:solidFill>
                    <a:schemeClr val="bg2">
                      <a:lumMod val="90000"/>
                    </a:schemeClr>
                  </a:solidFill>
                </a:ln>
                <a:solidFill>
                  <a:schemeClr val="accent6"/>
                </a:solidFill>
                <a:effectLst>
                  <a:outerShdw blurRad="50800" dist="38100" dir="8100000" algn="tr" rotWithShape="0">
                    <a:prstClr val="black">
                      <a:alpha val="40000"/>
                    </a:prstClr>
                  </a:outerShdw>
                </a:effectLst>
                <a:latin typeface="+mj-lt"/>
                <a:ea typeface="+mj-ea"/>
                <a:cs typeface="+mj-cs"/>
              </a:rPr>
              <a:t>References</a:t>
            </a:r>
          </a:p>
        </p:txBody>
      </p:sp>
      <p:sp>
        <p:nvSpPr>
          <p:cNvPr id="6" name="Rectangle 5"/>
          <p:cNvSpPr/>
          <p:nvPr/>
        </p:nvSpPr>
        <p:spPr>
          <a:xfrm>
            <a:off x="4879849" y="350520"/>
            <a:ext cx="3730752" cy="640080"/>
          </a:xfrm>
          <a:prstGeom prst="rect">
            <a:avLst/>
          </a:prstGeom>
        </p:spPr>
        <p:txBody>
          <a:bodyPr vert="horz" lIns="91440" tIns="45720" rIns="91440" bIns="45720" rtlCol="0" anchor="t">
            <a:noAutofit/>
          </a:bodyPr>
          <a:lstStyle/>
          <a:p>
            <a:pPr>
              <a:spcBef>
                <a:spcPct val="0"/>
              </a:spcBef>
            </a:pPr>
            <a:r>
              <a:rPr lang="en-US" sz="3600" b="1" dirty="0">
                <a:ln w="12700">
                  <a:solidFill>
                    <a:schemeClr val="bg2">
                      <a:lumMod val="90000"/>
                    </a:schemeClr>
                  </a:solidFill>
                </a:ln>
                <a:solidFill>
                  <a:schemeClr val="accent6"/>
                </a:solidFill>
                <a:effectLst>
                  <a:outerShdw blurRad="50800" dist="38100" dir="8100000" algn="tr" rotWithShape="0">
                    <a:prstClr val="black">
                      <a:alpha val="40000"/>
                    </a:prstClr>
                  </a:outerShdw>
                </a:effectLst>
                <a:latin typeface="+mj-lt"/>
                <a:ea typeface="+mj-ea"/>
                <a:cs typeface="+mj-cs"/>
              </a:rPr>
              <a:t>Platforms</a:t>
            </a:r>
          </a:p>
        </p:txBody>
      </p:sp>
      <p:cxnSp>
        <p:nvCxnSpPr>
          <p:cNvPr id="23" name="Elbow Connector 22"/>
          <p:cNvCxnSpPr>
            <a:stCxn id="5" idx="1"/>
          </p:cNvCxnSpPr>
          <p:nvPr/>
        </p:nvCxnSpPr>
        <p:spPr>
          <a:xfrm rot="10800000" flipV="1">
            <a:off x="990601" y="670560"/>
            <a:ext cx="152400" cy="3596640"/>
          </a:xfrm>
          <a:prstGeom prst="bentConnector2">
            <a:avLst/>
          </a:prstGeom>
          <a:ln w="28575">
            <a:solidFill>
              <a:schemeClr val="accent6"/>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28" name="Elbow Connector 27"/>
          <p:cNvCxnSpPr/>
          <p:nvPr/>
        </p:nvCxnSpPr>
        <p:spPr>
          <a:xfrm rot="10800000" flipV="1">
            <a:off x="4721353" y="697030"/>
            <a:ext cx="152400" cy="3596640"/>
          </a:xfrm>
          <a:prstGeom prst="bentConnector2">
            <a:avLst/>
          </a:prstGeom>
          <a:ln w="28575">
            <a:solidFill>
              <a:schemeClr val="accent6"/>
            </a:solidFill>
            <a:prstDash val="sysDot"/>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1766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4">
                                            <p:txEl>
                                              <p:pRg st="0" end="0"/>
                                            </p:txEl>
                                          </p:spTgt>
                                        </p:tgtEl>
                                        <p:attrNameLst>
                                          <p:attrName>style.visibility</p:attrName>
                                        </p:attrNameLst>
                                      </p:cBhvr>
                                      <p:to>
                                        <p:strVal val="visible"/>
                                      </p:to>
                                    </p:set>
                                    <p:animEffect transition="in" filter="wipe(down)">
                                      <p:cBhvr>
                                        <p:cTn id="52" dur="500"/>
                                        <p:tgtEl>
                                          <p:spTgt spid="4">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4">
                                            <p:txEl>
                                              <p:pRg st="1" end="1"/>
                                            </p:txEl>
                                          </p:spTgt>
                                        </p:tgtEl>
                                        <p:attrNameLst>
                                          <p:attrName>style.visibility</p:attrName>
                                        </p:attrNameLst>
                                      </p:cBhvr>
                                      <p:to>
                                        <p:strVal val="visible"/>
                                      </p:to>
                                    </p:set>
                                    <p:animEffect transition="in" filter="wipe(down)">
                                      <p:cBhvr>
                                        <p:cTn id="57" dur="500"/>
                                        <p:tgtEl>
                                          <p:spTgt spid="4">
                                            <p:txEl>
                                              <p:pRg st="1" end="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4">
                                            <p:txEl>
                                              <p:pRg st="2" end="2"/>
                                            </p:txEl>
                                          </p:spTgt>
                                        </p:tgtEl>
                                        <p:attrNameLst>
                                          <p:attrName>style.visibility</p:attrName>
                                        </p:attrNameLst>
                                      </p:cBhvr>
                                      <p:to>
                                        <p:strVal val="visible"/>
                                      </p:to>
                                    </p:set>
                                    <p:animEffect transition="in" filter="wipe(down)">
                                      <p:cBhvr>
                                        <p:cTn id="62" dur="500"/>
                                        <p:tgtEl>
                                          <p:spTgt spid="4">
                                            <p:txEl>
                                              <p:pRg st="2" end="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4">
                                            <p:txEl>
                                              <p:pRg st="3" end="3"/>
                                            </p:txEl>
                                          </p:spTgt>
                                        </p:tgtEl>
                                        <p:attrNameLst>
                                          <p:attrName>style.visibility</p:attrName>
                                        </p:attrNameLst>
                                      </p:cBhvr>
                                      <p:to>
                                        <p:strVal val="visible"/>
                                      </p:to>
                                    </p:set>
                                    <p:animEffect transition="in" filter="wipe(down)">
                                      <p:cBhvr>
                                        <p:cTn id="67" dur="500"/>
                                        <p:tgtEl>
                                          <p:spTgt spid="4">
                                            <p:txEl>
                                              <p:pRg st="3" end="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4">
                                            <p:txEl>
                                              <p:pRg st="4" end="4"/>
                                            </p:txEl>
                                          </p:spTgt>
                                        </p:tgtEl>
                                        <p:attrNameLst>
                                          <p:attrName>style.visibility</p:attrName>
                                        </p:attrNameLst>
                                      </p:cBhvr>
                                      <p:to>
                                        <p:strVal val="visible"/>
                                      </p:to>
                                    </p:set>
                                    <p:animEffect transition="in" filter="wipe(down)">
                                      <p:cBhvr>
                                        <p:cTn id="72" dur="500"/>
                                        <p:tgtEl>
                                          <p:spTgt spid="4">
                                            <p:txEl>
                                              <p:pRg st="4" end="4"/>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4">
                                            <p:txEl>
                                              <p:pRg st="5" end="5"/>
                                            </p:txEl>
                                          </p:spTgt>
                                        </p:tgtEl>
                                        <p:attrNameLst>
                                          <p:attrName>style.visibility</p:attrName>
                                        </p:attrNameLst>
                                      </p:cBhvr>
                                      <p:to>
                                        <p:strVal val="visible"/>
                                      </p:to>
                                    </p:set>
                                    <p:animEffect transition="in" filter="wipe(down)">
                                      <p:cBhvr>
                                        <p:cTn id="77" dur="500"/>
                                        <p:tgtEl>
                                          <p:spTgt spid="4">
                                            <p:txEl>
                                              <p:pRg st="5" end="5"/>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grpId="0" nodeType="clickEffect">
                                  <p:stCondLst>
                                    <p:cond delay="0"/>
                                  </p:stCondLst>
                                  <p:childTnLst>
                                    <p:set>
                                      <p:cBhvr>
                                        <p:cTn id="81" dur="1" fill="hold">
                                          <p:stCondLst>
                                            <p:cond delay="0"/>
                                          </p:stCondLst>
                                        </p:cTn>
                                        <p:tgtEl>
                                          <p:spTgt spid="4">
                                            <p:txEl>
                                              <p:pRg st="6" end="6"/>
                                            </p:txEl>
                                          </p:spTgt>
                                        </p:tgtEl>
                                        <p:attrNameLst>
                                          <p:attrName>style.visibility</p:attrName>
                                        </p:attrNameLst>
                                      </p:cBhvr>
                                      <p:to>
                                        <p:strVal val="visible"/>
                                      </p:to>
                                    </p:set>
                                    <p:animEffect transition="in" filter="wipe(down)">
                                      <p:cBhvr>
                                        <p:cTn id="82" dur="500"/>
                                        <p:tgtEl>
                                          <p:spTgt spid="4">
                                            <p:txEl>
                                              <p:pRg st="6" end="6"/>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grpId="0" nodeType="clickEffect">
                                  <p:stCondLst>
                                    <p:cond delay="0"/>
                                  </p:stCondLst>
                                  <p:childTnLst>
                                    <p:set>
                                      <p:cBhvr>
                                        <p:cTn id="86" dur="1" fill="hold">
                                          <p:stCondLst>
                                            <p:cond delay="0"/>
                                          </p:stCondLst>
                                        </p:cTn>
                                        <p:tgtEl>
                                          <p:spTgt spid="4">
                                            <p:txEl>
                                              <p:pRg st="7" end="7"/>
                                            </p:txEl>
                                          </p:spTgt>
                                        </p:tgtEl>
                                        <p:attrNameLst>
                                          <p:attrName>style.visibility</p:attrName>
                                        </p:attrNameLst>
                                      </p:cBhvr>
                                      <p:to>
                                        <p:strVal val="visible"/>
                                      </p:to>
                                    </p:set>
                                    <p:animEffect transition="in" filter="wipe(down)">
                                      <p:cBhvr>
                                        <p:cTn id="87" dur="500"/>
                                        <p:tgtEl>
                                          <p:spTgt spid="4">
                                            <p:txEl>
                                              <p:pRg st="7" end="7"/>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4" fill="hold" grpId="0" nodeType="clickEffect">
                                  <p:stCondLst>
                                    <p:cond delay="0"/>
                                  </p:stCondLst>
                                  <p:childTnLst>
                                    <p:set>
                                      <p:cBhvr>
                                        <p:cTn id="91" dur="1" fill="hold">
                                          <p:stCondLst>
                                            <p:cond delay="0"/>
                                          </p:stCondLst>
                                        </p:cTn>
                                        <p:tgtEl>
                                          <p:spTgt spid="4">
                                            <p:txEl>
                                              <p:pRg st="8" end="8"/>
                                            </p:txEl>
                                          </p:spTgt>
                                        </p:tgtEl>
                                        <p:attrNameLst>
                                          <p:attrName>style.visibility</p:attrName>
                                        </p:attrNameLst>
                                      </p:cBhvr>
                                      <p:to>
                                        <p:strVal val="visible"/>
                                      </p:to>
                                    </p:set>
                                    <p:animEffect transition="in" filter="wipe(down)">
                                      <p:cBhvr>
                                        <p:cTn id="92"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Topics</a:t>
            </a:r>
          </a:p>
        </p:txBody>
      </p:sp>
      <p:sp>
        <p:nvSpPr>
          <p:cNvPr id="3" name="Content Placeholder 2"/>
          <p:cNvSpPr>
            <a:spLocks noGrp="1"/>
          </p:cNvSpPr>
          <p:nvPr>
            <p:ph idx="1"/>
          </p:nvPr>
        </p:nvSpPr>
        <p:spPr/>
        <p:txBody>
          <a:bodyPr anchor="ctr">
            <a:normAutofit/>
          </a:bodyPr>
          <a:lstStyle/>
          <a:p>
            <a:pPr lvl="0">
              <a:spcBef>
                <a:spcPts val="1200"/>
              </a:spcBef>
            </a:pPr>
            <a:r>
              <a:rPr lang="en-US" sz="3200" dirty="0">
                <a:solidFill>
                  <a:schemeClr val="accent1"/>
                </a:solidFill>
              </a:rPr>
              <a:t>Foundational markup </a:t>
            </a:r>
            <a:r>
              <a:rPr lang="en-US" sz="3200" dirty="0"/>
              <a:t>of all webpages</a:t>
            </a:r>
          </a:p>
          <a:p>
            <a:pPr lvl="0">
              <a:spcBef>
                <a:spcPts val="1200"/>
              </a:spcBef>
            </a:pPr>
            <a:r>
              <a:rPr lang="en-US" sz="3200" dirty="0">
                <a:solidFill>
                  <a:schemeClr val="accent1"/>
                </a:solidFill>
              </a:rPr>
              <a:t>Two patterns </a:t>
            </a:r>
            <a:r>
              <a:rPr lang="en-US" sz="3200" dirty="0"/>
              <a:t>worth learning</a:t>
            </a:r>
          </a:p>
          <a:p>
            <a:pPr lvl="0">
              <a:spcBef>
                <a:spcPts val="1200"/>
              </a:spcBef>
            </a:pPr>
            <a:r>
              <a:rPr lang="en-US" sz="3200" dirty="0" err="1">
                <a:solidFill>
                  <a:schemeClr val="accent1"/>
                </a:solidFill>
              </a:rPr>
              <a:t>HTML5</a:t>
            </a:r>
            <a:r>
              <a:rPr lang="en-US" sz="3200" dirty="0">
                <a:solidFill>
                  <a:schemeClr val="accent1"/>
                </a:solidFill>
              </a:rPr>
              <a:t> semantic </a:t>
            </a:r>
            <a:r>
              <a:rPr lang="en-US" sz="3200" dirty="0"/>
              <a:t>elements</a:t>
            </a:r>
          </a:p>
        </p:txBody>
      </p:sp>
    </p:spTree>
    <p:extLst>
      <p:ext uri="{BB962C8B-B14F-4D97-AF65-F5344CB8AC3E}">
        <p14:creationId xmlns:p14="http://schemas.microsoft.com/office/powerpoint/2010/main" val="5952138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Semantics</a:t>
            </a:r>
          </a:p>
        </p:txBody>
      </p:sp>
      <p:sp>
        <p:nvSpPr>
          <p:cNvPr id="3" name="Content Placeholder 2"/>
          <p:cNvSpPr>
            <a:spLocks noGrp="1"/>
          </p:cNvSpPr>
          <p:nvPr>
            <p:ph sz="quarter" idx="13"/>
          </p:nvPr>
        </p:nvSpPr>
        <p:spPr>
          <a:xfrm>
            <a:off x="1905000" y="1447800"/>
            <a:ext cx="2584704" cy="3782568"/>
          </a:xfrm>
        </p:spPr>
        <p:txBody>
          <a:bodyPr>
            <a:normAutofit/>
          </a:bodyPr>
          <a:lstStyle/>
          <a:p>
            <a:pPr marL="0" lvl="0" indent="0">
              <a:spcBef>
                <a:spcPts val="1200"/>
              </a:spcBef>
              <a:buNone/>
            </a:pPr>
            <a:r>
              <a:rPr lang="en-US" dirty="0"/>
              <a:t>&lt;header&gt;</a:t>
            </a:r>
          </a:p>
          <a:p>
            <a:pPr marL="0" lvl="0" indent="0">
              <a:spcBef>
                <a:spcPts val="1200"/>
              </a:spcBef>
              <a:buNone/>
            </a:pPr>
            <a:r>
              <a:rPr lang="en-US" dirty="0"/>
              <a:t>&lt;</a:t>
            </a:r>
            <a:r>
              <a:rPr lang="en-US" dirty="0" err="1"/>
              <a:t>nav</a:t>
            </a:r>
            <a:r>
              <a:rPr lang="en-US" dirty="0"/>
              <a:t>&gt;</a:t>
            </a:r>
          </a:p>
          <a:p>
            <a:pPr marL="0" lvl="0" indent="0">
              <a:spcBef>
                <a:spcPts val="1200"/>
              </a:spcBef>
              <a:buNone/>
            </a:pPr>
            <a:r>
              <a:rPr lang="en-US" dirty="0"/>
              <a:t>&lt;section&gt;</a:t>
            </a:r>
          </a:p>
          <a:p>
            <a:pPr marL="0" lvl="0" indent="0">
              <a:spcBef>
                <a:spcPts val="1200"/>
              </a:spcBef>
              <a:buNone/>
            </a:pPr>
            <a:r>
              <a:rPr lang="en-US" dirty="0"/>
              <a:t>&lt;article&gt;</a:t>
            </a:r>
          </a:p>
          <a:p>
            <a:pPr marL="0" lvl="0" indent="0">
              <a:spcBef>
                <a:spcPts val="1200"/>
              </a:spcBef>
              <a:buNone/>
            </a:pPr>
            <a:r>
              <a:rPr lang="en-US" dirty="0"/>
              <a:t>&lt;aside&gt;</a:t>
            </a:r>
          </a:p>
          <a:p>
            <a:pPr marL="0" lvl="0" indent="0">
              <a:spcBef>
                <a:spcPts val="1200"/>
              </a:spcBef>
              <a:buNone/>
            </a:pPr>
            <a:r>
              <a:rPr lang="en-US" dirty="0"/>
              <a:t>&lt;footer&gt;</a:t>
            </a:r>
          </a:p>
        </p:txBody>
      </p:sp>
      <p:sp>
        <p:nvSpPr>
          <p:cNvPr id="4" name="Content Placeholder 3"/>
          <p:cNvSpPr>
            <a:spLocks noGrp="1"/>
          </p:cNvSpPr>
          <p:nvPr>
            <p:ph sz="quarter" idx="14"/>
          </p:nvPr>
        </p:nvSpPr>
        <p:spPr>
          <a:xfrm>
            <a:off x="4645152" y="1447800"/>
            <a:ext cx="2365248" cy="3782568"/>
          </a:xfrm>
        </p:spPr>
        <p:txBody>
          <a:bodyPr/>
          <a:lstStyle/>
          <a:p>
            <a:pPr marL="0" lvl="0" indent="0">
              <a:spcBef>
                <a:spcPts val="1200"/>
              </a:spcBef>
              <a:buNone/>
            </a:pPr>
            <a:r>
              <a:rPr lang="en-US" dirty="0"/>
              <a:t>&lt;figure&gt;</a:t>
            </a:r>
          </a:p>
          <a:p>
            <a:pPr marL="0" lvl="0" indent="0">
              <a:spcBef>
                <a:spcPts val="1200"/>
              </a:spcBef>
              <a:buNone/>
            </a:pPr>
            <a:r>
              <a:rPr lang="en-US" dirty="0"/>
              <a:t>&lt;</a:t>
            </a:r>
            <a:r>
              <a:rPr lang="en-US" dirty="0" err="1"/>
              <a:t>figcaption</a:t>
            </a:r>
            <a:r>
              <a:rPr lang="en-US" dirty="0"/>
              <a:t>&gt;</a:t>
            </a:r>
          </a:p>
          <a:p>
            <a:pPr marL="0" lvl="0" indent="0">
              <a:spcBef>
                <a:spcPts val="1200"/>
              </a:spcBef>
              <a:buNone/>
            </a:pPr>
            <a:r>
              <a:rPr lang="en-US" dirty="0"/>
              <a:t>&lt;details&gt;</a:t>
            </a:r>
          </a:p>
          <a:p>
            <a:pPr marL="0" lvl="0" indent="0">
              <a:spcBef>
                <a:spcPts val="1200"/>
              </a:spcBef>
              <a:buNone/>
            </a:pPr>
            <a:r>
              <a:rPr lang="en-US" dirty="0"/>
              <a:t>&lt;summary&gt;</a:t>
            </a:r>
          </a:p>
          <a:p>
            <a:pPr marL="0" lvl="0" indent="0">
              <a:spcBef>
                <a:spcPts val="1200"/>
              </a:spcBef>
              <a:buNone/>
            </a:pPr>
            <a:r>
              <a:rPr lang="en-US" dirty="0"/>
              <a:t>&lt;mark&gt;</a:t>
            </a:r>
          </a:p>
          <a:p>
            <a:pPr marL="0" lvl="0" indent="0">
              <a:spcBef>
                <a:spcPts val="1200"/>
              </a:spcBef>
              <a:buNone/>
            </a:pPr>
            <a:r>
              <a:rPr lang="en-US" dirty="0"/>
              <a:t>&lt;time&gt;</a:t>
            </a:r>
          </a:p>
        </p:txBody>
      </p:sp>
      <p:sp>
        <p:nvSpPr>
          <p:cNvPr id="5" name="Title 1"/>
          <p:cNvSpPr txBox="1">
            <a:spLocks/>
          </p:cNvSpPr>
          <p:nvPr/>
        </p:nvSpPr>
        <p:spPr>
          <a:xfrm>
            <a:off x="1219200" y="304800"/>
            <a:ext cx="7239000" cy="1143000"/>
          </a:xfrm>
          <a:prstGeom prst="rect">
            <a:avLst/>
          </a:prstGeom>
        </p:spPr>
        <p:txBody>
          <a:bodyPr vert="horz" lIns="91440" tIns="45720" rIns="91440" bIns="45720" rtlCol="0" anchor="b">
            <a:noAutofit/>
          </a:bodyPr>
          <a:lstStyle>
            <a:lvl1pPr algn="l" defTabSz="914400" rtl="0" eaLnBrk="1" latinLnBrk="0" hangingPunct="1">
              <a:spcBef>
                <a:spcPct val="0"/>
              </a:spcBef>
              <a:buNone/>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stStyle>
          <a:p>
            <a:endParaRPr lang="en-US" sz="2800" b="0" dirty="0">
              <a:solidFill>
                <a:schemeClr val="tx2"/>
              </a:solidFill>
              <a:effectLst/>
              <a:latin typeface="+mn-lt"/>
              <a:ea typeface="+mn-ea"/>
              <a:cs typeface="+mn-cs"/>
            </a:endParaRPr>
          </a:p>
        </p:txBody>
      </p:sp>
      <p:sp>
        <p:nvSpPr>
          <p:cNvPr id="6" name="TextBox 5"/>
          <p:cNvSpPr txBox="1"/>
          <p:nvPr/>
        </p:nvSpPr>
        <p:spPr>
          <a:xfrm>
            <a:off x="1219200" y="685800"/>
            <a:ext cx="7239000" cy="584775"/>
          </a:xfrm>
          <a:prstGeom prst="rect">
            <a:avLst/>
          </a:prstGeom>
          <a:noFill/>
        </p:spPr>
        <p:txBody>
          <a:bodyPr wrap="square" rtlCol="0">
            <a:spAutoFit/>
          </a:bodyPr>
          <a:lstStyle/>
          <a:p>
            <a:r>
              <a:rPr lang="en-US" sz="2800" b="1" dirty="0" err="1">
                <a:solidFill>
                  <a:srgbClr val="00B0F0"/>
                </a:solidFill>
              </a:rPr>
              <a:t>HTML5</a:t>
            </a:r>
            <a:r>
              <a:rPr lang="en-US" sz="2800" b="1" dirty="0">
                <a:solidFill>
                  <a:srgbClr val="00B0F0"/>
                </a:solidFill>
              </a:rPr>
              <a:t> </a:t>
            </a:r>
            <a:r>
              <a:rPr lang="en-US" sz="2800" b="1" dirty="0">
                <a:solidFill>
                  <a:schemeClr val="tx2"/>
                </a:solidFill>
              </a:rPr>
              <a:t>has new semantic</a:t>
            </a:r>
            <a:r>
              <a:rPr lang="en-US" sz="3200" b="1" dirty="0"/>
              <a:t> </a:t>
            </a:r>
            <a:r>
              <a:rPr lang="en-US" sz="2800" b="1" dirty="0">
                <a:solidFill>
                  <a:schemeClr val="tx2"/>
                </a:solidFill>
              </a:rPr>
              <a:t>elements</a:t>
            </a:r>
          </a:p>
        </p:txBody>
      </p:sp>
    </p:spTree>
    <p:extLst>
      <p:ext uri="{BB962C8B-B14F-4D97-AF65-F5344CB8AC3E}">
        <p14:creationId xmlns:p14="http://schemas.microsoft.com/office/powerpoint/2010/main" val="11492062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905000" y="1447800"/>
            <a:ext cx="2584704" cy="3782568"/>
          </a:xfrm>
        </p:spPr>
        <p:txBody>
          <a:bodyPr>
            <a:normAutofit/>
          </a:bodyPr>
          <a:lstStyle/>
          <a:p>
            <a:pPr marL="0" lvl="0" indent="0">
              <a:spcBef>
                <a:spcPts val="1200"/>
              </a:spcBef>
              <a:buNone/>
            </a:pPr>
            <a:r>
              <a:rPr lang="en-US" dirty="0"/>
              <a:t>&lt;header&gt;</a:t>
            </a:r>
          </a:p>
          <a:p>
            <a:pPr marL="0" lvl="0" indent="0">
              <a:spcBef>
                <a:spcPts val="1200"/>
              </a:spcBef>
              <a:buNone/>
            </a:pPr>
            <a:r>
              <a:rPr lang="en-US" dirty="0"/>
              <a:t>&lt;</a:t>
            </a:r>
            <a:r>
              <a:rPr lang="en-US" dirty="0" err="1"/>
              <a:t>nav</a:t>
            </a:r>
            <a:r>
              <a:rPr lang="en-US" dirty="0"/>
              <a:t>&gt;</a:t>
            </a:r>
          </a:p>
          <a:p>
            <a:pPr marL="0" lvl="0" indent="0">
              <a:spcBef>
                <a:spcPts val="1200"/>
              </a:spcBef>
              <a:buNone/>
            </a:pPr>
            <a:r>
              <a:rPr lang="en-US" b="1" dirty="0">
                <a:solidFill>
                  <a:schemeClr val="accent1"/>
                </a:solidFill>
              </a:rPr>
              <a:t>&lt;section&gt;</a:t>
            </a:r>
          </a:p>
          <a:p>
            <a:pPr marL="0" lvl="0" indent="0">
              <a:spcBef>
                <a:spcPts val="1200"/>
              </a:spcBef>
              <a:buNone/>
            </a:pPr>
            <a:r>
              <a:rPr lang="en-US" b="1" dirty="0">
                <a:solidFill>
                  <a:schemeClr val="accent1"/>
                </a:solidFill>
              </a:rPr>
              <a:t>&lt;article&gt;</a:t>
            </a:r>
          </a:p>
          <a:p>
            <a:pPr marL="0" lvl="0" indent="0">
              <a:spcBef>
                <a:spcPts val="1200"/>
              </a:spcBef>
              <a:buNone/>
            </a:pPr>
            <a:r>
              <a:rPr lang="en-US" dirty="0"/>
              <a:t>&lt;aside&gt;</a:t>
            </a:r>
          </a:p>
          <a:p>
            <a:pPr marL="0" lvl="0" indent="0">
              <a:spcBef>
                <a:spcPts val="1200"/>
              </a:spcBef>
              <a:buNone/>
            </a:pPr>
            <a:r>
              <a:rPr lang="en-US" dirty="0"/>
              <a:t>&lt;footer&gt;</a:t>
            </a:r>
          </a:p>
        </p:txBody>
      </p:sp>
      <p:sp>
        <p:nvSpPr>
          <p:cNvPr id="4" name="Content Placeholder 3"/>
          <p:cNvSpPr>
            <a:spLocks noGrp="1"/>
          </p:cNvSpPr>
          <p:nvPr>
            <p:ph sz="quarter" idx="14"/>
          </p:nvPr>
        </p:nvSpPr>
        <p:spPr>
          <a:xfrm>
            <a:off x="4645152" y="1447800"/>
            <a:ext cx="2365248" cy="3782568"/>
          </a:xfrm>
        </p:spPr>
        <p:txBody>
          <a:bodyPr/>
          <a:lstStyle/>
          <a:p>
            <a:pPr marL="0" lvl="0" indent="0">
              <a:spcBef>
                <a:spcPts val="1200"/>
              </a:spcBef>
              <a:buNone/>
            </a:pPr>
            <a:r>
              <a:rPr lang="en-US" dirty="0"/>
              <a:t>&lt;figure&gt;</a:t>
            </a:r>
          </a:p>
          <a:p>
            <a:pPr marL="0" lvl="0" indent="0">
              <a:spcBef>
                <a:spcPts val="1200"/>
              </a:spcBef>
              <a:buNone/>
            </a:pPr>
            <a:r>
              <a:rPr lang="en-US" dirty="0"/>
              <a:t>&lt;</a:t>
            </a:r>
            <a:r>
              <a:rPr lang="en-US" dirty="0" err="1"/>
              <a:t>figcaption</a:t>
            </a:r>
            <a:r>
              <a:rPr lang="en-US" dirty="0"/>
              <a:t>&gt;</a:t>
            </a:r>
          </a:p>
          <a:p>
            <a:pPr marL="0" lvl="0" indent="0">
              <a:spcBef>
                <a:spcPts val="1200"/>
              </a:spcBef>
              <a:buNone/>
            </a:pPr>
            <a:r>
              <a:rPr lang="en-US" dirty="0"/>
              <a:t>&lt;details&gt;</a:t>
            </a:r>
          </a:p>
          <a:p>
            <a:pPr marL="0" lvl="0" indent="0">
              <a:spcBef>
                <a:spcPts val="1200"/>
              </a:spcBef>
              <a:buNone/>
            </a:pPr>
            <a:r>
              <a:rPr lang="en-US" dirty="0"/>
              <a:t>&lt;summary&gt;</a:t>
            </a:r>
          </a:p>
          <a:p>
            <a:pPr marL="0" lvl="0" indent="0">
              <a:spcBef>
                <a:spcPts val="1200"/>
              </a:spcBef>
              <a:buNone/>
            </a:pPr>
            <a:r>
              <a:rPr lang="en-US" dirty="0"/>
              <a:t>&lt;mark&gt;</a:t>
            </a:r>
          </a:p>
          <a:p>
            <a:pPr marL="0" lvl="0" indent="0">
              <a:spcBef>
                <a:spcPts val="1200"/>
              </a:spcBef>
              <a:buNone/>
            </a:pPr>
            <a:r>
              <a:rPr lang="en-US" dirty="0"/>
              <a:t>&lt;time&gt;</a:t>
            </a:r>
          </a:p>
        </p:txBody>
      </p:sp>
      <p:sp>
        <p:nvSpPr>
          <p:cNvPr id="5" name="Title 1"/>
          <p:cNvSpPr txBox="1">
            <a:spLocks/>
          </p:cNvSpPr>
          <p:nvPr/>
        </p:nvSpPr>
        <p:spPr>
          <a:xfrm>
            <a:off x="1219200" y="304800"/>
            <a:ext cx="7239000" cy="1143000"/>
          </a:xfrm>
          <a:prstGeom prst="rect">
            <a:avLst/>
          </a:prstGeom>
        </p:spPr>
        <p:txBody>
          <a:bodyPr vert="horz" lIns="91440" tIns="45720" rIns="91440" bIns="45720" rtlCol="0" anchor="b">
            <a:noAutofit/>
          </a:bodyPr>
          <a:lstStyle>
            <a:lvl1pPr algn="l" defTabSz="914400" rtl="0" eaLnBrk="1" latinLnBrk="0" hangingPunct="1">
              <a:spcBef>
                <a:spcPct val="0"/>
              </a:spcBef>
              <a:buNone/>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stStyle>
          <a:p>
            <a:endParaRPr lang="en-US" sz="2800" b="0" dirty="0">
              <a:solidFill>
                <a:schemeClr val="tx2"/>
              </a:solidFill>
              <a:effectLst/>
              <a:latin typeface="+mn-lt"/>
              <a:ea typeface="+mn-ea"/>
              <a:cs typeface="+mn-cs"/>
            </a:endParaRPr>
          </a:p>
        </p:txBody>
      </p:sp>
      <p:sp>
        <p:nvSpPr>
          <p:cNvPr id="6" name="TextBox 5"/>
          <p:cNvSpPr txBox="1"/>
          <p:nvPr/>
        </p:nvSpPr>
        <p:spPr>
          <a:xfrm>
            <a:off x="1219200" y="685800"/>
            <a:ext cx="7239000" cy="584775"/>
          </a:xfrm>
          <a:prstGeom prst="rect">
            <a:avLst/>
          </a:prstGeom>
          <a:noFill/>
        </p:spPr>
        <p:txBody>
          <a:bodyPr wrap="square" rtlCol="0">
            <a:spAutoFit/>
          </a:bodyPr>
          <a:lstStyle/>
          <a:p>
            <a:r>
              <a:rPr lang="en-US" sz="2800" b="1" dirty="0" err="1">
                <a:solidFill>
                  <a:srgbClr val="00B0F0"/>
                </a:solidFill>
              </a:rPr>
              <a:t>HTML5</a:t>
            </a:r>
            <a:r>
              <a:rPr lang="en-US" sz="2800" b="1" dirty="0">
                <a:solidFill>
                  <a:srgbClr val="00B0F0"/>
                </a:solidFill>
              </a:rPr>
              <a:t> </a:t>
            </a:r>
            <a:r>
              <a:rPr lang="en-US" sz="2800" b="1" dirty="0">
                <a:solidFill>
                  <a:schemeClr val="tx2"/>
                </a:solidFill>
              </a:rPr>
              <a:t>has new semantic</a:t>
            </a:r>
            <a:r>
              <a:rPr lang="en-US" sz="3200" b="1" dirty="0"/>
              <a:t> </a:t>
            </a:r>
            <a:r>
              <a:rPr lang="en-US" sz="2800" b="1" dirty="0">
                <a:solidFill>
                  <a:schemeClr val="tx2"/>
                </a:solidFill>
              </a:rPr>
              <a:t>elements</a:t>
            </a:r>
          </a:p>
        </p:txBody>
      </p:sp>
      <p:sp>
        <p:nvSpPr>
          <p:cNvPr id="7" name="Rectangle 6"/>
          <p:cNvSpPr/>
          <p:nvPr/>
        </p:nvSpPr>
        <p:spPr>
          <a:xfrm rot="20901055">
            <a:off x="1295400" y="2534118"/>
            <a:ext cx="685800" cy="1219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500" dirty="0">
                <a:ln>
                  <a:solidFill>
                    <a:schemeClr val="accent6">
                      <a:lumMod val="50000"/>
                    </a:schemeClr>
                  </a:solidFill>
                </a:ln>
                <a:solidFill>
                  <a:schemeClr val="accent3"/>
                </a:solidFill>
                <a:latin typeface="Algerian" panose="04020705040A02060702" pitchFamily="82" charset="0"/>
              </a:rPr>
              <a:t>?</a:t>
            </a:r>
          </a:p>
        </p:txBody>
      </p:sp>
      <p:sp>
        <p:nvSpPr>
          <p:cNvPr id="8" name="Rectangle 7"/>
          <p:cNvSpPr/>
          <p:nvPr/>
        </p:nvSpPr>
        <p:spPr>
          <a:xfrm>
            <a:off x="-1066800" y="2891135"/>
            <a:ext cx="609600" cy="923330"/>
          </a:xfrm>
          <a:prstGeom prst="rect">
            <a:avLst/>
          </a:prstGeom>
          <a:noFill/>
        </p:spPr>
        <p:txBody>
          <a:bodyPr wrap="square" lIns="91440" tIns="45720" rIns="91440" bIns="45720">
            <a:spAutoFit/>
          </a:bodyPr>
          <a:lstStyle/>
          <a:p>
            <a:pPr algn="ctr"/>
            <a:r>
              <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a:t>
            </a:r>
          </a:p>
        </p:txBody>
      </p:sp>
      <p:sp>
        <p:nvSpPr>
          <p:cNvPr id="9" name="Title 8"/>
          <p:cNvSpPr>
            <a:spLocks noGrp="1"/>
          </p:cNvSpPr>
          <p:nvPr>
            <p:ph type="title"/>
          </p:nvPr>
        </p:nvSpPr>
        <p:spPr/>
        <p:txBody>
          <a:bodyPr/>
          <a:lstStyle/>
          <a:p>
            <a:r>
              <a:rPr lang="en-US" dirty="0"/>
              <a:t>Semantics</a:t>
            </a:r>
          </a:p>
        </p:txBody>
      </p:sp>
    </p:spTree>
    <p:extLst>
      <p:ext uri="{BB962C8B-B14F-4D97-AF65-F5344CB8AC3E}">
        <p14:creationId xmlns:p14="http://schemas.microsoft.com/office/powerpoint/2010/main" val="22116582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spcBef>
                <a:spcPts val="1200"/>
              </a:spcBef>
              <a:buNone/>
            </a:pPr>
            <a:r>
              <a:rPr lang="en-US" sz="3600" b="1" dirty="0"/>
              <a:t>Think of a newspaper</a:t>
            </a:r>
          </a:p>
          <a:p>
            <a:pPr>
              <a:spcBef>
                <a:spcPts val="1800"/>
              </a:spcBef>
            </a:pPr>
            <a:r>
              <a:rPr lang="en-US" sz="3400" dirty="0"/>
              <a:t>The paper comes in </a:t>
            </a:r>
            <a:r>
              <a:rPr lang="en-US" sz="3400" b="1" dirty="0">
                <a:solidFill>
                  <a:schemeClr val="accent1"/>
                </a:solidFill>
              </a:rPr>
              <a:t>sections</a:t>
            </a:r>
            <a:r>
              <a:rPr lang="en-US" sz="3400" dirty="0"/>
              <a:t>… sports, real estate, home &amp; garden, etc.</a:t>
            </a:r>
          </a:p>
          <a:p>
            <a:pPr>
              <a:spcBef>
                <a:spcPts val="1800"/>
              </a:spcBef>
            </a:pPr>
            <a:r>
              <a:rPr lang="en-US" sz="3400" dirty="0"/>
              <a:t>Each sections has </a:t>
            </a:r>
            <a:r>
              <a:rPr lang="en-US" sz="3400" b="1" dirty="0">
                <a:solidFill>
                  <a:schemeClr val="accent1"/>
                </a:solidFill>
              </a:rPr>
              <a:t>articles</a:t>
            </a:r>
            <a:endParaRPr lang="en-US" sz="3400" dirty="0">
              <a:solidFill>
                <a:schemeClr val="accent1"/>
              </a:solidFill>
            </a:endParaRPr>
          </a:p>
          <a:p>
            <a:pPr>
              <a:spcBef>
                <a:spcPts val="1800"/>
              </a:spcBef>
            </a:pPr>
            <a:r>
              <a:rPr lang="en-US" sz="3400" dirty="0"/>
              <a:t>Some articles are divided into </a:t>
            </a:r>
            <a:r>
              <a:rPr lang="en-US" sz="3400" b="1" dirty="0">
                <a:solidFill>
                  <a:schemeClr val="accent1"/>
                </a:solidFill>
              </a:rPr>
              <a:t>sections</a:t>
            </a:r>
            <a:endParaRPr lang="en-US" sz="3400" dirty="0">
              <a:solidFill>
                <a:schemeClr val="accent1"/>
              </a:solidFill>
            </a:endParaRPr>
          </a:p>
          <a:p>
            <a:pPr marL="0" indent="0" algn="r">
              <a:spcBef>
                <a:spcPts val="1800"/>
              </a:spcBef>
              <a:buNone/>
            </a:pPr>
            <a:r>
              <a:rPr lang="en-US" sz="2400" dirty="0"/>
              <a:t>– </a:t>
            </a:r>
            <a:r>
              <a:rPr lang="en-US" sz="2400" i="1" dirty="0"/>
              <a:t>Estelle </a:t>
            </a:r>
            <a:r>
              <a:rPr lang="en-US" sz="2400" i="1" dirty="0" err="1"/>
              <a:t>Weyl’s</a:t>
            </a:r>
            <a:r>
              <a:rPr lang="en-US" sz="2400" i="1" dirty="0"/>
              <a:t> analogy</a:t>
            </a:r>
          </a:p>
        </p:txBody>
      </p:sp>
      <p:sp>
        <p:nvSpPr>
          <p:cNvPr id="4" name="Title 3"/>
          <p:cNvSpPr>
            <a:spLocks noGrp="1"/>
          </p:cNvSpPr>
          <p:nvPr>
            <p:ph type="title"/>
          </p:nvPr>
        </p:nvSpPr>
        <p:spPr>
          <a:xfrm>
            <a:off x="1219200" y="5257800"/>
            <a:ext cx="7467600" cy="1143000"/>
          </a:xfrm>
        </p:spPr>
        <p:txBody>
          <a:bodyPr/>
          <a:lstStyle/>
          <a:p>
            <a:r>
              <a:rPr lang="en-US" dirty="0"/>
              <a:t>Sections </a:t>
            </a:r>
            <a:r>
              <a:rPr lang="en-US" sz="6600" dirty="0"/>
              <a:t>&amp;</a:t>
            </a:r>
            <a:r>
              <a:rPr lang="en-US" dirty="0"/>
              <a:t> Articles</a:t>
            </a:r>
          </a:p>
        </p:txBody>
      </p:sp>
    </p:spTree>
    <p:extLst>
      <p:ext uri="{BB962C8B-B14F-4D97-AF65-F5344CB8AC3E}">
        <p14:creationId xmlns:p14="http://schemas.microsoft.com/office/powerpoint/2010/main" val="10439431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Div</a:t>
            </a:r>
            <a:r>
              <a:rPr lang="en-US" dirty="0"/>
              <a:t> Tags</a:t>
            </a:r>
            <a:endParaRPr lang="en-US" sz="8000" dirty="0"/>
          </a:p>
        </p:txBody>
      </p:sp>
      <p:sp>
        <p:nvSpPr>
          <p:cNvPr id="3" name="Content Placeholder 2"/>
          <p:cNvSpPr>
            <a:spLocks noGrp="1"/>
          </p:cNvSpPr>
          <p:nvPr>
            <p:ph idx="1"/>
          </p:nvPr>
        </p:nvSpPr>
        <p:spPr/>
        <p:txBody>
          <a:bodyPr>
            <a:normAutofit/>
          </a:bodyPr>
          <a:lstStyle/>
          <a:p>
            <a:pPr marL="0" indent="0">
              <a:spcBef>
                <a:spcPts val="1200"/>
              </a:spcBef>
              <a:buNone/>
            </a:pPr>
            <a:r>
              <a:rPr lang="en-US" sz="3200" b="1" dirty="0" err="1">
                <a:solidFill>
                  <a:srgbClr val="00B0F0"/>
                </a:solidFill>
              </a:rPr>
              <a:t>DIVs</a:t>
            </a:r>
            <a:r>
              <a:rPr lang="en-US" sz="3200" b="1" dirty="0">
                <a:solidFill>
                  <a:srgbClr val="00B0F0"/>
                </a:solidFill>
              </a:rPr>
              <a:t> </a:t>
            </a:r>
            <a:r>
              <a:rPr lang="en-US" sz="3200" b="1" dirty="0"/>
              <a:t>are non-semantic elements</a:t>
            </a:r>
          </a:p>
          <a:p>
            <a:pPr>
              <a:spcBef>
                <a:spcPts val="1200"/>
              </a:spcBef>
            </a:pPr>
            <a:r>
              <a:rPr lang="en-US" dirty="0"/>
              <a:t>Style content</a:t>
            </a:r>
          </a:p>
          <a:p>
            <a:pPr>
              <a:spcBef>
                <a:spcPts val="1200"/>
              </a:spcBef>
            </a:pPr>
            <a:r>
              <a:rPr lang="en-US" dirty="0"/>
              <a:t>Structure webpages</a:t>
            </a:r>
          </a:p>
          <a:p>
            <a:pPr>
              <a:spcBef>
                <a:spcPts val="1200"/>
              </a:spcBef>
            </a:pPr>
            <a:r>
              <a:rPr lang="en-US" dirty="0"/>
              <a:t>Contain unrelated content</a:t>
            </a:r>
          </a:p>
        </p:txBody>
      </p:sp>
      <p:sp>
        <p:nvSpPr>
          <p:cNvPr id="4" name="Flowchart: Document 3"/>
          <p:cNvSpPr/>
          <p:nvPr/>
        </p:nvSpPr>
        <p:spPr>
          <a:xfrm>
            <a:off x="4495800" y="3352800"/>
            <a:ext cx="4191000" cy="2011680"/>
          </a:xfrm>
          <a:prstGeom prst="flowChartDocumen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5" name="Content Placeholder 2"/>
          <p:cNvSpPr txBox="1">
            <a:spLocks/>
          </p:cNvSpPr>
          <p:nvPr/>
        </p:nvSpPr>
        <p:spPr>
          <a:xfrm>
            <a:off x="4572000" y="3429000"/>
            <a:ext cx="4038600" cy="1737360"/>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lnSpc>
                <a:spcPct val="150000"/>
              </a:lnSpc>
              <a:spcBef>
                <a:spcPts val="0"/>
              </a:spcBef>
              <a:buFont typeface="Arial" pitchFamily="34" charset="0"/>
              <a:buNone/>
            </a:pPr>
            <a:r>
              <a:rPr lang="en-US" sz="2400" dirty="0">
                <a:solidFill>
                  <a:schemeClr val="accent1"/>
                </a:solidFill>
              </a:rPr>
              <a:t>&lt;div id=“wrapper”&gt;</a:t>
            </a:r>
          </a:p>
          <a:p>
            <a:pPr marL="346075" indent="-346075">
              <a:lnSpc>
                <a:spcPct val="150000"/>
              </a:lnSpc>
              <a:spcBef>
                <a:spcPts val="0"/>
              </a:spcBef>
              <a:buNone/>
            </a:pPr>
            <a:r>
              <a:rPr lang="en-US" sz="2400" dirty="0">
                <a:solidFill>
                  <a:schemeClr val="accent4"/>
                </a:solidFill>
              </a:rPr>
              <a:t>	Content Here</a:t>
            </a:r>
            <a:endParaRPr lang="en-US" sz="2400" dirty="0">
              <a:solidFill>
                <a:schemeClr val="accent1"/>
              </a:solidFill>
            </a:endParaRPr>
          </a:p>
          <a:p>
            <a:pPr marL="0" indent="0">
              <a:lnSpc>
                <a:spcPct val="150000"/>
              </a:lnSpc>
              <a:spcBef>
                <a:spcPts val="0"/>
              </a:spcBef>
              <a:buFont typeface="Arial" pitchFamily="34" charset="0"/>
              <a:buNone/>
            </a:pPr>
            <a:r>
              <a:rPr lang="en-US" sz="2400" dirty="0">
                <a:solidFill>
                  <a:schemeClr val="accent1"/>
                </a:solidFill>
              </a:rPr>
              <a:t>&lt;/div&gt;</a:t>
            </a:r>
          </a:p>
        </p:txBody>
      </p:sp>
    </p:spTree>
    <p:extLst>
      <p:ext uri="{BB962C8B-B14F-4D97-AF65-F5344CB8AC3E}">
        <p14:creationId xmlns:p14="http://schemas.microsoft.com/office/powerpoint/2010/main" val="40646039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Takeaways</a:t>
            </a:r>
          </a:p>
        </p:txBody>
      </p:sp>
      <p:sp>
        <p:nvSpPr>
          <p:cNvPr id="3" name="Content Placeholder 2"/>
          <p:cNvSpPr>
            <a:spLocks noGrp="1"/>
          </p:cNvSpPr>
          <p:nvPr>
            <p:ph idx="1"/>
          </p:nvPr>
        </p:nvSpPr>
        <p:spPr/>
        <p:txBody>
          <a:bodyPr anchor="ctr">
            <a:normAutofit/>
          </a:bodyPr>
          <a:lstStyle/>
          <a:p>
            <a:pPr lvl="0">
              <a:spcBef>
                <a:spcPts val="1200"/>
              </a:spcBef>
            </a:pPr>
            <a:r>
              <a:rPr lang="en-US" sz="3200" dirty="0"/>
              <a:t>HTML and </a:t>
            </a:r>
            <a:r>
              <a:rPr lang="en-US" sz="3200" dirty="0" err="1"/>
              <a:t>CSS</a:t>
            </a:r>
            <a:r>
              <a:rPr lang="en-US" sz="3200" dirty="0"/>
              <a:t> use </a:t>
            </a:r>
            <a:r>
              <a:rPr lang="en-US" sz="3200" dirty="0">
                <a:solidFill>
                  <a:schemeClr val="accent1"/>
                </a:solidFill>
              </a:rPr>
              <a:t>memorable patterns</a:t>
            </a:r>
          </a:p>
          <a:p>
            <a:pPr lvl="0">
              <a:spcBef>
                <a:spcPts val="1200"/>
              </a:spcBef>
            </a:pPr>
            <a:r>
              <a:rPr lang="en-US" sz="3200" dirty="0"/>
              <a:t>Code can be </a:t>
            </a:r>
            <a:r>
              <a:rPr lang="en-US" sz="3200" dirty="0">
                <a:solidFill>
                  <a:schemeClr val="accent1"/>
                </a:solidFill>
              </a:rPr>
              <a:t>easily discovered </a:t>
            </a:r>
          </a:p>
          <a:p>
            <a:pPr lvl="0">
              <a:spcBef>
                <a:spcPts val="1200"/>
              </a:spcBef>
            </a:pPr>
            <a:r>
              <a:rPr lang="en-US" sz="3200" dirty="0"/>
              <a:t>Semantic tagging </a:t>
            </a:r>
            <a:r>
              <a:rPr lang="en-US" sz="3200" dirty="0">
                <a:solidFill>
                  <a:schemeClr val="accent1"/>
                </a:solidFill>
              </a:rPr>
              <a:t>describes meaning</a:t>
            </a:r>
          </a:p>
        </p:txBody>
      </p:sp>
    </p:spTree>
    <p:extLst>
      <p:ext uri="{BB962C8B-B14F-4D97-AF65-F5344CB8AC3E}">
        <p14:creationId xmlns:p14="http://schemas.microsoft.com/office/powerpoint/2010/main" val="2958419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Bonus</a:t>
            </a:r>
          </a:p>
        </p:txBody>
      </p:sp>
      <p:sp>
        <p:nvSpPr>
          <p:cNvPr id="3" name="Content Placeholder 2"/>
          <p:cNvSpPr>
            <a:spLocks noGrp="1"/>
          </p:cNvSpPr>
          <p:nvPr>
            <p:ph idx="1"/>
          </p:nvPr>
        </p:nvSpPr>
        <p:spPr/>
        <p:txBody>
          <a:bodyPr>
            <a:normAutofit lnSpcReduction="10000"/>
          </a:bodyPr>
          <a:lstStyle/>
          <a:p>
            <a:pPr lvl="0">
              <a:spcBef>
                <a:spcPts val="1200"/>
              </a:spcBef>
            </a:pPr>
            <a:r>
              <a:rPr lang="en-US" dirty="0" err="1"/>
              <a:t>CSS</a:t>
            </a:r>
            <a:r>
              <a:rPr lang="en-US" dirty="0"/>
              <a:t> fluid layouts for multiple devices</a:t>
            </a:r>
          </a:p>
          <a:p>
            <a:pPr marL="461963" lvl="0" indent="0">
              <a:spcBef>
                <a:spcPts val="1200"/>
              </a:spcBef>
              <a:buNone/>
            </a:pPr>
            <a:endParaRPr lang="en-US" sz="2000" dirty="0"/>
          </a:p>
          <a:p>
            <a:pPr marL="461963" lvl="0" indent="0">
              <a:spcBef>
                <a:spcPts val="1200"/>
              </a:spcBef>
              <a:buNone/>
            </a:pPr>
            <a:r>
              <a:rPr lang="en-US" sz="2400" dirty="0"/>
              <a:t>/* ~~ Fluid Grid Support ~~ */</a:t>
            </a:r>
          </a:p>
          <a:p>
            <a:pPr marL="461963" lvl="0" indent="0">
              <a:spcBef>
                <a:spcPts val="1200"/>
              </a:spcBef>
              <a:buNone/>
            </a:pPr>
            <a:r>
              <a:rPr lang="en-US" sz="2400" dirty="0" err="1">
                <a:solidFill>
                  <a:srgbClr val="C00000"/>
                </a:solidFill>
              </a:rPr>
              <a:t>img</a:t>
            </a:r>
            <a:r>
              <a:rPr lang="en-US" sz="2400" dirty="0">
                <a:solidFill>
                  <a:srgbClr val="C00000"/>
                </a:solidFill>
              </a:rPr>
              <a:t>, object, embed, video, figure { max-width: 100%; }</a:t>
            </a:r>
          </a:p>
          <a:p>
            <a:pPr marL="461963" lvl="0" indent="0">
              <a:spcBef>
                <a:spcPts val="1200"/>
              </a:spcBef>
              <a:buNone/>
            </a:pPr>
            <a:endParaRPr lang="en-US" sz="2400" dirty="0"/>
          </a:p>
          <a:p>
            <a:pPr marL="461963" lvl="0" indent="0">
              <a:spcBef>
                <a:spcPts val="1200"/>
              </a:spcBef>
              <a:buNone/>
            </a:pPr>
            <a:r>
              <a:rPr lang="en-US" sz="2400" dirty="0"/>
              <a:t>/* ~~ Mobile ~~ */</a:t>
            </a:r>
          </a:p>
          <a:p>
            <a:pPr marL="461963" lvl="0" indent="0">
              <a:spcBef>
                <a:spcPts val="1200"/>
              </a:spcBef>
              <a:buNone/>
            </a:pPr>
            <a:endParaRPr lang="en-US" sz="2400" dirty="0"/>
          </a:p>
          <a:p>
            <a:pPr marL="461963" lvl="0" indent="0">
              <a:spcBef>
                <a:spcPts val="1200"/>
              </a:spcBef>
              <a:buNone/>
            </a:pPr>
            <a:r>
              <a:rPr lang="en-US" sz="2400" dirty="0"/>
              <a:t>/* ~~ Tablet ~~ */</a:t>
            </a:r>
          </a:p>
          <a:p>
            <a:pPr marL="461963" lvl="0" indent="0">
              <a:spcBef>
                <a:spcPts val="1200"/>
              </a:spcBef>
              <a:buNone/>
            </a:pPr>
            <a:r>
              <a:rPr lang="en-US" sz="2400" dirty="0">
                <a:solidFill>
                  <a:srgbClr val="C00000"/>
                </a:solidFill>
              </a:rPr>
              <a:t>@media only screen and (min-width: </a:t>
            </a:r>
            <a:r>
              <a:rPr lang="en-US" sz="2400" dirty="0" err="1">
                <a:solidFill>
                  <a:srgbClr val="C00000"/>
                </a:solidFill>
              </a:rPr>
              <a:t>580px</a:t>
            </a:r>
            <a:r>
              <a:rPr lang="en-US" sz="2400" dirty="0">
                <a:solidFill>
                  <a:srgbClr val="C00000"/>
                </a:solidFill>
              </a:rPr>
              <a:t>) </a:t>
            </a:r>
            <a:r>
              <a:rPr lang="en-US" sz="2400" dirty="0"/>
              <a:t>{</a:t>
            </a:r>
          </a:p>
        </p:txBody>
      </p:sp>
    </p:spTree>
    <p:extLst>
      <p:ext uri="{BB962C8B-B14F-4D97-AF65-F5344CB8AC3E}">
        <p14:creationId xmlns:p14="http://schemas.microsoft.com/office/powerpoint/2010/main" val="2709402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Topics</a:t>
            </a:r>
          </a:p>
        </p:txBody>
      </p:sp>
      <p:sp>
        <p:nvSpPr>
          <p:cNvPr id="3" name="Content Placeholder 2"/>
          <p:cNvSpPr>
            <a:spLocks noGrp="1"/>
          </p:cNvSpPr>
          <p:nvPr>
            <p:ph idx="1"/>
          </p:nvPr>
        </p:nvSpPr>
        <p:spPr/>
        <p:txBody>
          <a:bodyPr>
            <a:normAutofit/>
          </a:bodyPr>
          <a:lstStyle/>
          <a:p>
            <a:pPr lvl="0">
              <a:spcBef>
                <a:spcPts val="1200"/>
              </a:spcBef>
            </a:pPr>
            <a:r>
              <a:rPr lang="en-US" sz="3200" dirty="0">
                <a:solidFill>
                  <a:schemeClr val="accent1"/>
                </a:solidFill>
              </a:rPr>
              <a:t>Foundational markup </a:t>
            </a:r>
            <a:r>
              <a:rPr lang="en-US" sz="3200" dirty="0"/>
              <a:t>of all webpages</a:t>
            </a:r>
          </a:p>
          <a:p>
            <a:pPr lvl="0">
              <a:spcBef>
                <a:spcPts val="1200"/>
              </a:spcBef>
            </a:pPr>
            <a:r>
              <a:rPr lang="en-US" sz="3200" dirty="0">
                <a:solidFill>
                  <a:schemeClr val="accent1"/>
                </a:solidFill>
              </a:rPr>
              <a:t>Two patterns </a:t>
            </a:r>
            <a:r>
              <a:rPr lang="en-US" sz="3200" dirty="0"/>
              <a:t>worth learning</a:t>
            </a:r>
          </a:p>
          <a:p>
            <a:pPr lvl="0">
              <a:spcBef>
                <a:spcPts val="1200"/>
              </a:spcBef>
            </a:pPr>
            <a:r>
              <a:rPr lang="en-US" sz="3200" dirty="0" err="1">
                <a:solidFill>
                  <a:schemeClr val="accent1"/>
                </a:solidFill>
              </a:rPr>
              <a:t>HTML5</a:t>
            </a:r>
            <a:r>
              <a:rPr lang="en-US" sz="3200" dirty="0">
                <a:solidFill>
                  <a:schemeClr val="accent1"/>
                </a:solidFill>
              </a:rPr>
              <a:t> semantic </a:t>
            </a:r>
            <a:r>
              <a:rPr lang="en-US" sz="3200" dirty="0"/>
              <a:t>elements</a:t>
            </a:r>
          </a:p>
          <a:p>
            <a:pPr lvl="0">
              <a:spcBef>
                <a:spcPts val="1200"/>
              </a:spcBef>
            </a:pPr>
            <a:r>
              <a:rPr lang="en-US" sz="3200" dirty="0" err="1">
                <a:solidFill>
                  <a:schemeClr val="accent1"/>
                </a:solidFill>
              </a:rPr>
              <a:t>CSS</a:t>
            </a:r>
            <a:r>
              <a:rPr lang="en-US" sz="3200" dirty="0">
                <a:solidFill>
                  <a:schemeClr val="accent1"/>
                </a:solidFill>
              </a:rPr>
              <a:t> responsive </a:t>
            </a:r>
            <a:r>
              <a:rPr lang="en-US" sz="3200" dirty="0"/>
              <a:t>layout</a:t>
            </a:r>
          </a:p>
        </p:txBody>
      </p:sp>
    </p:spTree>
    <p:extLst>
      <p:ext uri="{BB962C8B-B14F-4D97-AF65-F5344CB8AC3E}">
        <p14:creationId xmlns:p14="http://schemas.microsoft.com/office/powerpoint/2010/main" val="308679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Document 3"/>
          <p:cNvSpPr/>
          <p:nvPr/>
        </p:nvSpPr>
        <p:spPr>
          <a:xfrm>
            <a:off x="914400" y="685800"/>
            <a:ext cx="7772400" cy="4754880"/>
          </a:xfrm>
          <a:prstGeom prst="flowChartDocumen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2" name="Title 1"/>
          <p:cNvSpPr>
            <a:spLocks noGrp="1"/>
          </p:cNvSpPr>
          <p:nvPr>
            <p:ph type="title"/>
          </p:nvPr>
        </p:nvSpPr>
        <p:spPr/>
        <p:txBody>
          <a:bodyPr/>
          <a:lstStyle/>
          <a:p>
            <a:r>
              <a:rPr lang="en-US" dirty="0"/>
              <a:t>Foundation</a:t>
            </a:r>
          </a:p>
        </p:txBody>
      </p:sp>
      <p:sp>
        <p:nvSpPr>
          <p:cNvPr id="3" name="Content Placeholder 2"/>
          <p:cNvSpPr>
            <a:spLocks noGrp="1"/>
          </p:cNvSpPr>
          <p:nvPr>
            <p:ph idx="1"/>
          </p:nvPr>
        </p:nvSpPr>
        <p:spPr>
          <a:xfrm>
            <a:off x="1219200" y="838200"/>
            <a:ext cx="7467600" cy="365760"/>
          </a:xfrm>
        </p:spPr>
        <p:txBody>
          <a:bodyPr anchor="ctr">
            <a:noAutofit/>
          </a:bodyPr>
          <a:lstStyle/>
          <a:p>
            <a:pPr marL="0" indent="0">
              <a:spcBef>
                <a:spcPts val="0"/>
              </a:spcBef>
              <a:buNone/>
            </a:pPr>
            <a:r>
              <a:rPr lang="en-US" sz="2400" dirty="0">
                <a:solidFill>
                  <a:schemeClr val="accent1"/>
                </a:solidFill>
              </a:rPr>
              <a:t>&lt;!</a:t>
            </a:r>
            <a:r>
              <a:rPr lang="en-US" sz="2400" dirty="0" err="1">
                <a:solidFill>
                  <a:schemeClr val="accent1"/>
                </a:solidFill>
              </a:rPr>
              <a:t>doctype</a:t>
            </a:r>
            <a:r>
              <a:rPr lang="en-US" sz="2400" dirty="0">
                <a:solidFill>
                  <a:schemeClr val="accent1"/>
                </a:solidFill>
              </a:rPr>
              <a:t> html&gt;</a:t>
            </a:r>
          </a:p>
        </p:txBody>
      </p:sp>
      <p:sp>
        <p:nvSpPr>
          <p:cNvPr id="8" name="Content Placeholder 2"/>
          <p:cNvSpPr txBox="1">
            <a:spLocks/>
          </p:cNvSpPr>
          <p:nvPr/>
        </p:nvSpPr>
        <p:spPr>
          <a:xfrm>
            <a:off x="1219200" y="2565400"/>
            <a:ext cx="7467600" cy="365760"/>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spcBef>
                <a:spcPts val="0"/>
              </a:spcBef>
              <a:buNone/>
            </a:pPr>
            <a:endParaRPr lang="en-US" sz="2400" dirty="0">
              <a:solidFill>
                <a:schemeClr val="accent1"/>
              </a:solidFill>
            </a:endParaRPr>
          </a:p>
        </p:txBody>
      </p:sp>
      <p:sp>
        <p:nvSpPr>
          <p:cNvPr id="7" name="Content Placeholder 2"/>
          <p:cNvSpPr txBox="1">
            <a:spLocks/>
          </p:cNvSpPr>
          <p:nvPr/>
        </p:nvSpPr>
        <p:spPr>
          <a:xfrm>
            <a:off x="1219200" y="1701800"/>
            <a:ext cx="7467600" cy="365760"/>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spcBef>
                <a:spcPts val="0"/>
              </a:spcBef>
              <a:buNone/>
            </a:pPr>
            <a:r>
              <a:rPr lang="en-US" sz="2400" dirty="0">
                <a:solidFill>
                  <a:schemeClr val="accent1"/>
                </a:solidFill>
              </a:rPr>
              <a:t>&lt;head&gt;</a:t>
            </a:r>
          </a:p>
        </p:txBody>
      </p:sp>
      <p:sp>
        <p:nvSpPr>
          <p:cNvPr id="9" name="Content Placeholder 2"/>
          <p:cNvSpPr txBox="1">
            <a:spLocks/>
          </p:cNvSpPr>
          <p:nvPr/>
        </p:nvSpPr>
        <p:spPr>
          <a:xfrm>
            <a:off x="1219200" y="2997200"/>
            <a:ext cx="7467600" cy="365760"/>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spcBef>
                <a:spcPts val="0"/>
              </a:spcBef>
              <a:buNone/>
            </a:pPr>
            <a:r>
              <a:rPr lang="en-US" sz="2400" dirty="0">
                <a:solidFill>
                  <a:schemeClr val="accent1"/>
                </a:solidFill>
              </a:rPr>
              <a:t>&lt;/head&gt;</a:t>
            </a:r>
          </a:p>
        </p:txBody>
      </p:sp>
      <p:sp>
        <p:nvSpPr>
          <p:cNvPr id="11" name="Content Placeholder 2"/>
          <p:cNvSpPr txBox="1">
            <a:spLocks/>
          </p:cNvSpPr>
          <p:nvPr/>
        </p:nvSpPr>
        <p:spPr>
          <a:xfrm>
            <a:off x="1219200" y="2133600"/>
            <a:ext cx="7467600" cy="365760"/>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spcBef>
                <a:spcPts val="0"/>
              </a:spcBef>
              <a:buNone/>
            </a:pPr>
            <a:endParaRPr lang="en-US" sz="2400" dirty="0">
              <a:solidFill>
                <a:schemeClr val="accent1"/>
              </a:solidFill>
            </a:endParaRPr>
          </a:p>
        </p:txBody>
      </p:sp>
      <p:sp>
        <p:nvSpPr>
          <p:cNvPr id="10" name="Content Placeholder 2"/>
          <p:cNvSpPr txBox="1">
            <a:spLocks/>
          </p:cNvSpPr>
          <p:nvPr/>
        </p:nvSpPr>
        <p:spPr>
          <a:xfrm>
            <a:off x="1219200" y="3429000"/>
            <a:ext cx="7467600" cy="365760"/>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spcBef>
                <a:spcPts val="0"/>
              </a:spcBef>
              <a:buNone/>
            </a:pPr>
            <a:r>
              <a:rPr lang="en-US" sz="2400" dirty="0">
                <a:solidFill>
                  <a:schemeClr val="accent1"/>
                </a:solidFill>
              </a:rPr>
              <a:t>&lt;body&gt;</a:t>
            </a:r>
          </a:p>
        </p:txBody>
      </p:sp>
      <p:sp>
        <p:nvSpPr>
          <p:cNvPr id="13" name="Content Placeholder 2"/>
          <p:cNvSpPr txBox="1">
            <a:spLocks/>
          </p:cNvSpPr>
          <p:nvPr/>
        </p:nvSpPr>
        <p:spPr>
          <a:xfrm>
            <a:off x="1219200" y="4292600"/>
            <a:ext cx="7467600" cy="365760"/>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spcBef>
                <a:spcPts val="0"/>
              </a:spcBef>
              <a:buNone/>
            </a:pPr>
            <a:r>
              <a:rPr lang="en-US" sz="2400" dirty="0">
                <a:solidFill>
                  <a:schemeClr val="accent1"/>
                </a:solidFill>
              </a:rPr>
              <a:t>&lt;/body&gt;</a:t>
            </a:r>
          </a:p>
        </p:txBody>
      </p:sp>
      <p:sp>
        <p:nvSpPr>
          <p:cNvPr id="6" name="Content Placeholder 2"/>
          <p:cNvSpPr txBox="1">
            <a:spLocks/>
          </p:cNvSpPr>
          <p:nvPr/>
        </p:nvSpPr>
        <p:spPr>
          <a:xfrm>
            <a:off x="1219200" y="1270000"/>
            <a:ext cx="7467600" cy="365760"/>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spcBef>
                <a:spcPts val="0"/>
              </a:spcBef>
              <a:buNone/>
            </a:pPr>
            <a:r>
              <a:rPr lang="en-US" sz="2400" dirty="0">
                <a:solidFill>
                  <a:schemeClr val="accent1"/>
                </a:solidFill>
              </a:rPr>
              <a:t>&lt;html&gt;</a:t>
            </a:r>
          </a:p>
        </p:txBody>
      </p:sp>
      <p:sp>
        <p:nvSpPr>
          <p:cNvPr id="14" name="Content Placeholder 2"/>
          <p:cNvSpPr txBox="1">
            <a:spLocks/>
          </p:cNvSpPr>
          <p:nvPr/>
        </p:nvSpPr>
        <p:spPr>
          <a:xfrm>
            <a:off x="1219200" y="4724400"/>
            <a:ext cx="7467600" cy="365760"/>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spcBef>
                <a:spcPts val="0"/>
              </a:spcBef>
              <a:buNone/>
            </a:pPr>
            <a:r>
              <a:rPr lang="en-US" sz="2400" dirty="0">
                <a:solidFill>
                  <a:schemeClr val="accent1"/>
                </a:solidFill>
              </a:rPr>
              <a:t>&lt;/html&gt;</a:t>
            </a:r>
          </a:p>
        </p:txBody>
      </p:sp>
      <p:sp>
        <p:nvSpPr>
          <p:cNvPr id="15" name="Content Placeholder 2"/>
          <p:cNvSpPr txBox="1">
            <a:spLocks/>
          </p:cNvSpPr>
          <p:nvPr/>
        </p:nvSpPr>
        <p:spPr>
          <a:xfrm>
            <a:off x="1219200" y="3860800"/>
            <a:ext cx="7467600" cy="365760"/>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spcBef>
                <a:spcPts val="0"/>
              </a:spcBef>
              <a:buNone/>
            </a:pPr>
            <a:endParaRPr lang="en-US" sz="2400" dirty="0">
              <a:solidFill>
                <a:schemeClr val="accent1"/>
              </a:solidFill>
            </a:endParaRPr>
          </a:p>
        </p:txBody>
      </p:sp>
    </p:spTree>
    <p:extLst>
      <p:ext uri="{BB962C8B-B14F-4D97-AF65-F5344CB8AC3E}">
        <p14:creationId xmlns:p14="http://schemas.microsoft.com/office/powerpoint/2010/main" val="4149196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chemeClr val="tx1"/>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subTnLst>
                                    <p:animClr clrSpc="rgb" dir="cw">
                                      <p:cBhvr override="childStyle">
                                        <p:cTn dur="1" fill="hold" display="0" masterRel="nextClick" afterEffect="1"/>
                                        <p:tgtEl>
                                          <p:spTgt spid="14"/>
                                        </p:tgtEl>
                                        <p:attrNameLst>
                                          <p:attrName>ppt_c</p:attrName>
                                        </p:attrNameLst>
                                      </p:cBhvr>
                                      <p:to>
                                        <a:schemeClr val="tx1"/>
                                      </p:to>
                                    </p:animClr>
                                  </p:sub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subTnLst>
                                    <p:animClr clrSpc="rgb" dir="cw">
                                      <p:cBhvr override="childStyle">
                                        <p:cTn dur="1" fill="hold" display="0" masterRel="nextClick" afterEffect="1"/>
                                        <p:tgtEl>
                                          <p:spTgt spid="6"/>
                                        </p:tgtEl>
                                        <p:attrNameLst>
                                          <p:attrName>ppt_c</p:attrName>
                                        </p:attrNameLst>
                                      </p:cBhvr>
                                      <p:to>
                                        <a:schemeClr val="tx1"/>
                                      </p:to>
                                    </p:animClr>
                                  </p:sub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subTnLst>
                                    <p:animClr clrSpc="rgb" dir="cw">
                                      <p:cBhvr override="childStyle">
                                        <p:cTn dur="1" fill="hold" display="0" masterRel="nextClick" afterEffect="1"/>
                                        <p:tgtEl>
                                          <p:spTgt spid="7"/>
                                        </p:tgtEl>
                                        <p:attrNameLst>
                                          <p:attrName>ppt_c</p:attrName>
                                        </p:attrNameLst>
                                      </p:cBhvr>
                                      <p:to>
                                        <a:schemeClr val="hlink"/>
                                      </p:to>
                                    </p:animClr>
                                  </p:sub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subTnLst>
                                    <p:animClr clrSpc="rgb" dir="cw">
                                      <p:cBhvr override="childStyle">
                                        <p:cTn dur="1" fill="hold" display="0" masterRel="nextClick" afterEffect="1"/>
                                        <p:tgtEl>
                                          <p:spTgt spid="9"/>
                                        </p:tgtEl>
                                        <p:attrNameLst>
                                          <p:attrName>ppt_c</p:attrName>
                                        </p:attrNameLst>
                                      </p:cBhvr>
                                      <p:to>
                                        <a:schemeClr val="hlink"/>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P spid="9" grpId="0"/>
      <p:bldP spid="10" grpId="0"/>
      <p:bldP spid="13" grpId="0"/>
      <p:bldP spid="6"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Document 3"/>
          <p:cNvSpPr/>
          <p:nvPr/>
        </p:nvSpPr>
        <p:spPr>
          <a:xfrm>
            <a:off x="914400" y="685800"/>
            <a:ext cx="7772400" cy="4754880"/>
          </a:xfrm>
          <a:prstGeom prst="flowChartDocumen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2" name="Title 1"/>
          <p:cNvSpPr>
            <a:spLocks noGrp="1"/>
          </p:cNvSpPr>
          <p:nvPr>
            <p:ph type="title"/>
          </p:nvPr>
        </p:nvSpPr>
        <p:spPr/>
        <p:txBody>
          <a:bodyPr/>
          <a:lstStyle/>
          <a:p>
            <a:r>
              <a:rPr lang="en-US" dirty="0"/>
              <a:t>Foundation</a:t>
            </a:r>
          </a:p>
        </p:txBody>
      </p:sp>
      <p:sp>
        <p:nvSpPr>
          <p:cNvPr id="3" name="Content Placeholder 2"/>
          <p:cNvSpPr>
            <a:spLocks noGrp="1"/>
          </p:cNvSpPr>
          <p:nvPr>
            <p:ph idx="1"/>
          </p:nvPr>
        </p:nvSpPr>
        <p:spPr>
          <a:xfrm>
            <a:off x="1219200" y="838200"/>
            <a:ext cx="7467600" cy="365760"/>
          </a:xfrm>
        </p:spPr>
        <p:txBody>
          <a:bodyPr anchor="ctr">
            <a:noAutofit/>
          </a:bodyPr>
          <a:lstStyle/>
          <a:p>
            <a:pPr marL="0" indent="0">
              <a:spcBef>
                <a:spcPts val="0"/>
              </a:spcBef>
              <a:buNone/>
            </a:pPr>
            <a:r>
              <a:rPr lang="en-US" sz="2400" dirty="0">
                <a:solidFill>
                  <a:schemeClr val="tx1"/>
                </a:solidFill>
              </a:rPr>
              <a:t>&lt;!</a:t>
            </a:r>
            <a:r>
              <a:rPr lang="en-US" sz="2400" dirty="0" err="1">
                <a:solidFill>
                  <a:schemeClr val="tx1"/>
                </a:solidFill>
              </a:rPr>
              <a:t>doctype</a:t>
            </a:r>
            <a:r>
              <a:rPr lang="en-US" sz="2400" dirty="0">
                <a:solidFill>
                  <a:schemeClr val="tx1"/>
                </a:solidFill>
              </a:rPr>
              <a:t> html&gt;</a:t>
            </a:r>
          </a:p>
        </p:txBody>
      </p:sp>
      <p:sp>
        <p:nvSpPr>
          <p:cNvPr id="8" name="Content Placeholder 2"/>
          <p:cNvSpPr txBox="1">
            <a:spLocks/>
          </p:cNvSpPr>
          <p:nvPr/>
        </p:nvSpPr>
        <p:spPr>
          <a:xfrm>
            <a:off x="1219200" y="2565400"/>
            <a:ext cx="7467600" cy="365760"/>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spcBef>
                <a:spcPts val="0"/>
              </a:spcBef>
              <a:buNone/>
            </a:pPr>
            <a:r>
              <a:rPr lang="en-US" sz="2400" dirty="0">
                <a:solidFill>
                  <a:schemeClr val="accent1"/>
                </a:solidFill>
              </a:rPr>
              <a:t>&lt;link </a:t>
            </a:r>
            <a:r>
              <a:rPr lang="en-US" sz="2400" dirty="0" err="1">
                <a:solidFill>
                  <a:schemeClr val="accent1"/>
                </a:solidFill>
              </a:rPr>
              <a:t>rel</a:t>
            </a:r>
            <a:r>
              <a:rPr lang="en-US" sz="2400" dirty="0">
                <a:solidFill>
                  <a:schemeClr val="accent1"/>
                </a:solidFill>
              </a:rPr>
              <a:t>="stylesheet" type="text/</a:t>
            </a:r>
            <a:r>
              <a:rPr lang="en-US" sz="2400" dirty="0" err="1">
                <a:solidFill>
                  <a:schemeClr val="accent1"/>
                </a:solidFill>
              </a:rPr>
              <a:t>css</a:t>
            </a:r>
            <a:r>
              <a:rPr lang="en-US" sz="2400" dirty="0">
                <a:solidFill>
                  <a:schemeClr val="accent1"/>
                </a:solidFill>
              </a:rPr>
              <a:t>" </a:t>
            </a:r>
            <a:r>
              <a:rPr lang="en-US" sz="2400" dirty="0" err="1">
                <a:solidFill>
                  <a:schemeClr val="accent1"/>
                </a:solidFill>
              </a:rPr>
              <a:t>href</a:t>
            </a:r>
            <a:r>
              <a:rPr lang="en-US" sz="2400" dirty="0">
                <a:solidFill>
                  <a:schemeClr val="accent1"/>
                </a:solidFill>
              </a:rPr>
              <a:t>=“</a:t>
            </a:r>
            <a:r>
              <a:rPr lang="en-US" sz="2400" dirty="0" err="1">
                <a:solidFill>
                  <a:schemeClr val="accent1"/>
                </a:solidFill>
              </a:rPr>
              <a:t>style.css</a:t>
            </a:r>
            <a:r>
              <a:rPr lang="en-US" sz="2400" dirty="0">
                <a:solidFill>
                  <a:schemeClr val="accent1"/>
                </a:solidFill>
              </a:rPr>
              <a:t>"&gt;</a:t>
            </a:r>
          </a:p>
        </p:txBody>
      </p:sp>
      <p:sp>
        <p:nvSpPr>
          <p:cNvPr id="7" name="Content Placeholder 2"/>
          <p:cNvSpPr txBox="1">
            <a:spLocks/>
          </p:cNvSpPr>
          <p:nvPr/>
        </p:nvSpPr>
        <p:spPr>
          <a:xfrm>
            <a:off x="1219200" y="1701800"/>
            <a:ext cx="7467600" cy="365760"/>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spcBef>
                <a:spcPts val="0"/>
              </a:spcBef>
              <a:buNone/>
            </a:pPr>
            <a:r>
              <a:rPr lang="en-US" sz="2400" dirty="0">
                <a:solidFill>
                  <a:schemeClr val="accent4"/>
                </a:solidFill>
              </a:rPr>
              <a:t>&lt;head&gt;</a:t>
            </a:r>
          </a:p>
        </p:txBody>
      </p:sp>
      <p:sp>
        <p:nvSpPr>
          <p:cNvPr id="9" name="Content Placeholder 2"/>
          <p:cNvSpPr txBox="1">
            <a:spLocks/>
          </p:cNvSpPr>
          <p:nvPr/>
        </p:nvSpPr>
        <p:spPr>
          <a:xfrm>
            <a:off x="1219200" y="2997200"/>
            <a:ext cx="7467600" cy="365760"/>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spcBef>
                <a:spcPts val="0"/>
              </a:spcBef>
              <a:buNone/>
            </a:pPr>
            <a:r>
              <a:rPr lang="en-US" sz="2400" dirty="0">
                <a:solidFill>
                  <a:schemeClr val="accent4"/>
                </a:solidFill>
              </a:rPr>
              <a:t>&lt;/head&gt;</a:t>
            </a:r>
          </a:p>
        </p:txBody>
      </p:sp>
      <p:sp>
        <p:nvSpPr>
          <p:cNvPr id="11" name="Content Placeholder 2"/>
          <p:cNvSpPr txBox="1">
            <a:spLocks/>
          </p:cNvSpPr>
          <p:nvPr/>
        </p:nvSpPr>
        <p:spPr>
          <a:xfrm>
            <a:off x="1219200" y="2133600"/>
            <a:ext cx="7467600" cy="365760"/>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spcBef>
                <a:spcPts val="0"/>
              </a:spcBef>
              <a:buNone/>
            </a:pPr>
            <a:r>
              <a:rPr lang="en-US" sz="2400" dirty="0">
                <a:solidFill>
                  <a:schemeClr val="accent1"/>
                </a:solidFill>
              </a:rPr>
              <a:t>&lt;title&gt;&lt;/title&gt;</a:t>
            </a:r>
          </a:p>
        </p:txBody>
      </p:sp>
      <p:sp>
        <p:nvSpPr>
          <p:cNvPr id="10" name="Content Placeholder 2"/>
          <p:cNvSpPr txBox="1">
            <a:spLocks/>
          </p:cNvSpPr>
          <p:nvPr/>
        </p:nvSpPr>
        <p:spPr>
          <a:xfrm>
            <a:off x="1219200" y="3429000"/>
            <a:ext cx="7467600" cy="365760"/>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spcBef>
                <a:spcPts val="0"/>
              </a:spcBef>
              <a:buNone/>
            </a:pPr>
            <a:r>
              <a:rPr lang="en-US" sz="2400" dirty="0">
                <a:solidFill>
                  <a:schemeClr val="accent6"/>
                </a:solidFill>
              </a:rPr>
              <a:t>&lt;body&gt;</a:t>
            </a:r>
          </a:p>
        </p:txBody>
      </p:sp>
      <p:sp>
        <p:nvSpPr>
          <p:cNvPr id="13" name="Content Placeholder 2"/>
          <p:cNvSpPr txBox="1">
            <a:spLocks/>
          </p:cNvSpPr>
          <p:nvPr/>
        </p:nvSpPr>
        <p:spPr>
          <a:xfrm>
            <a:off x="1219200" y="4292600"/>
            <a:ext cx="7467600" cy="365760"/>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spcBef>
                <a:spcPts val="0"/>
              </a:spcBef>
              <a:buNone/>
            </a:pPr>
            <a:r>
              <a:rPr lang="en-US" sz="2400" dirty="0">
                <a:solidFill>
                  <a:schemeClr val="accent6"/>
                </a:solidFill>
              </a:rPr>
              <a:t>&lt;/body&gt;</a:t>
            </a:r>
          </a:p>
        </p:txBody>
      </p:sp>
      <p:sp>
        <p:nvSpPr>
          <p:cNvPr id="6" name="Content Placeholder 2"/>
          <p:cNvSpPr txBox="1">
            <a:spLocks/>
          </p:cNvSpPr>
          <p:nvPr/>
        </p:nvSpPr>
        <p:spPr>
          <a:xfrm>
            <a:off x="1219200" y="1270000"/>
            <a:ext cx="7467600" cy="365760"/>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spcBef>
                <a:spcPts val="0"/>
              </a:spcBef>
              <a:buNone/>
            </a:pPr>
            <a:r>
              <a:rPr lang="en-US" sz="2400" dirty="0">
                <a:solidFill>
                  <a:schemeClr val="tx1"/>
                </a:solidFill>
              </a:rPr>
              <a:t>&lt;html&gt;</a:t>
            </a:r>
          </a:p>
        </p:txBody>
      </p:sp>
      <p:sp>
        <p:nvSpPr>
          <p:cNvPr id="14" name="Content Placeholder 2"/>
          <p:cNvSpPr txBox="1">
            <a:spLocks/>
          </p:cNvSpPr>
          <p:nvPr/>
        </p:nvSpPr>
        <p:spPr>
          <a:xfrm>
            <a:off x="1219200" y="4724400"/>
            <a:ext cx="7467600" cy="365760"/>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spcBef>
                <a:spcPts val="0"/>
              </a:spcBef>
              <a:buNone/>
            </a:pPr>
            <a:r>
              <a:rPr lang="en-US" sz="2400" dirty="0">
                <a:solidFill>
                  <a:schemeClr val="tx1"/>
                </a:solidFill>
              </a:rPr>
              <a:t>&lt;/html&gt;</a:t>
            </a:r>
          </a:p>
        </p:txBody>
      </p:sp>
      <p:sp>
        <p:nvSpPr>
          <p:cNvPr id="15" name="Content Placeholder 2"/>
          <p:cNvSpPr txBox="1">
            <a:spLocks/>
          </p:cNvSpPr>
          <p:nvPr/>
        </p:nvSpPr>
        <p:spPr>
          <a:xfrm>
            <a:off x="1219200" y="3860800"/>
            <a:ext cx="7467600" cy="365760"/>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spcBef>
                <a:spcPts val="0"/>
              </a:spcBef>
              <a:buNone/>
            </a:pPr>
            <a:r>
              <a:rPr lang="en-US" sz="2400" dirty="0">
                <a:solidFill>
                  <a:schemeClr val="accent1"/>
                </a:solidFill>
              </a:rPr>
              <a:t>&lt;!-- LAYOUT &amp; CONTENT HERE --&gt;</a:t>
            </a:r>
          </a:p>
        </p:txBody>
      </p:sp>
      <p:sp>
        <p:nvSpPr>
          <p:cNvPr id="22" name="Freeform 21"/>
          <p:cNvSpPr/>
          <p:nvPr/>
        </p:nvSpPr>
        <p:spPr>
          <a:xfrm>
            <a:off x="654627" y="3392516"/>
            <a:ext cx="3657600" cy="103909"/>
          </a:xfrm>
          <a:custGeom>
            <a:avLst/>
            <a:gdLst>
              <a:gd name="connsiteX0" fmla="*/ 0 w 3429000"/>
              <a:gd name="connsiteY0" fmla="*/ 41564 h 207819"/>
              <a:gd name="connsiteX1" fmla="*/ 124691 w 3429000"/>
              <a:gd name="connsiteY1" fmla="*/ 20782 h 207819"/>
              <a:gd name="connsiteX2" fmla="*/ 228600 w 3429000"/>
              <a:gd name="connsiteY2" fmla="*/ 0 h 207819"/>
              <a:gd name="connsiteX3" fmla="*/ 623454 w 3429000"/>
              <a:gd name="connsiteY3" fmla="*/ 10391 h 207819"/>
              <a:gd name="connsiteX4" fmla="*/ 810491 w 3429000"/>
              <a:gd name="connsiteY4" fmla="*/ 31173 h 207819"/>
              <a:gd name="connsiteX5" fmla="*/ 1080654 w 3429000"/>
              <a:gd name="connsiteY5" fmla="*/ 51955 h 207819"/>
              <a:gd name="connsiteX6" fmla="*/ 1506682 w 3429000"/>
              <a:gd name="connsiteY6" fmla="*/ 93519 h 207819"/>
              <a:gd name="connsiteX7" fmla="*/ 1672936 w 3429000"/>
              <a:gd name="connsiteY7" fmla="*/ 114300 h 207819"/>
              <a:gd name="connsiteX8" fmla="*/ 1766454 w 3429000"/>
              <a:gd name="connsiteY8" fmla="*/ 124691 h 207819"/>
              <a:gd name="connsiteX9" fmla="*/ 1974273 w 3429000"/>
              <a:gd name="connsiteY9" fmla="*/ 166255 h 207819"/>
              <a:gd name="connsiteX10" fmla="*/ 2057400 w 3429000"/>
              <a:gd name="connsiteY10" fmla="*/ 187037 h 207819"/>
              <a:gd name="connsiteX11" fmla="*/ 2265218 w 3429000"/>
              <a:gd name="connsiteY11" fmla="*/ 207819 h 207819"/>
              <a:gd name="connsiteX12" fmla="*/ 3138054 w 3429000"/>
              <a:gd name="connsiteY12" fmla="*/ 197428 h 207819"/>
              <a:gd name="connsiteX13" fmla="*/ 3283527 w 3429000"/>
              <a:gd name="connsiteY13" fmla="*/ 176646 h 207819"/>
              <a:gd name="connsiteX14" fmla="*/ 3429000 w 3429000"/>
              <a:gd name="connsiteY14" fmla="*/ 166255 h 207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429000" h="207819">
                <a:moveTo>
                  <a:pt x="0" y="41564"/>
                </a:moveTo>
                <a:cubicBezTo>
                  <a:pt x="41564" y="34637"/>
                  <a:pt x="83812" y="31002"/>
                  <a:pt x="124691" y="20782"/>
                </a:cubicBezTo>
                <a:cubicBezTo>
                  <a:pt x="186694" y="5281"/>
                  <a:pt x="152168" y="12739"/>
                  <a:pt x="228600" y="0"/>
                </a:cubicBezTo>
                <a:lnTo>
                  <a:pt x="623454" y="10391"/>
                </a:lnTo>
                <a:cubicBezTo>
                  <a:pt x="802625" y="17704"/>
                  <a:pt x="673967" y="18762"/>
                  <a:pt x="810491" y="31173"/>
                </a:cubicBezTo>
                <a:cubicBezTo>
                  <a:pt x="900440" y="39350"/>
                  <a:pt x="990659" y="44296"/>
                  <a:pt x="1080654" y="51955"/>
                </a:cubicBezTo>
                <a:cubicBezTo>
                  <a:pt x="1130366" y="56186"/>
                  <a:pt x="1452743" y="87526"/>
                  <a:pt x="1506682" y="93519"/>
                </a:cubicBezTo>
                <a:cubicBezTo>
                  <a:pt x="1562190" y="99686"/>
                  <a:pt x="1617428" y="108132"/>
                  <a:pt x="1672936" y="114300"/>
                </a:cubicBezTo>
                <a:lnTo>
                  <a:pt x="1766454" y="124691"/>
                </a:lnTo>
                <a:cubicBezTo>
                  <a:pt x="1944484" y="184034"/>
                  <a:pt x="1771111" y="134176"/>
                  <a:pt x="1974273" y="166255"/>
                </a:cubicBezTo>
                <a:cubicBezTo>
                  <a:pt x="2002485" y="170710"/>
                  <a:pt x="2029273" y="182073"/>
                  <a:pt x="2057400" y="187037"/>
                </a:cubicBezTo>
                <a:cubicBezTo>
                  <a:pt x="2088458" y="192518"/>
                  <a:pt x="2242247" y="205731"/>
                  <a:pt x="2265218" y="207819"/>
                </a:cubicBezTo>
                <a:lnTo>
                  <a:pt x="3138054" y="197428"/>
                </a:lnTo>
                <a:cubicBezTo>
                  <a:pt x="3187014" y="195929"/>
                  <a:pt x="3234922" y="182722"/>
                  <a:pt x="3283527" y="176646"/>
                </a:cubicBezTo>
                <a:cubicBezTo>
                  <a:pt x="3377683" y="164876"/>
                  <a:pt x="3361996" y="166255"/>
                  <a:pt x="3429000" y="166255"/>
                </a:cubicBezTo>
              </a:path>
            </a:pathLst>
          </a:cu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4305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subTnLst>
                                    <p:animClr clrSpc="rgb" dir="cw">
                                      <p:cBhvr override="childStyle">
                                        <p:cTn dur="1" fill="hold" display="0" masterRel="nextClick" afterEffect="1"/>
                                        <p:tgtEl>
                                          <p:spTgt spid="11"/>
                                        </p:tgtEl>
                                        <p:attrNameLst>
                                          <p:attrName>ppt_c</p:attrName>
                                        </p:attrNameLst>
                                      </p:cBhvr>
                                      <p:to>
                                        <a:schemeClr va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subTnLst>
                                    <p:animClr clrSpc="rgb" dir="cw">
                                      <p:cBhvr override="childStyle">
                                        <p:cTn dur="1" fill="hold" display="0" masterRel="nextClick" afterEffect="1"/>
                                        <p:tgtEl>
                                          <p:spTgt spid="8"/>
                                        </p:tgtEl>
                                        <p:attrNameLst>
                                          <p:attrName>ppt_c</p:attrName>
                                        </p:attrNameLst>
                                      </p:cBhvr>
                                      <p:to>
                                        <a:schemeClr val="hlink"/>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057182" y="685800"/>
            <a:ext cx="7782018" cy="472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 name="Rectangle 2"/>
          <p:cNvSpPr/>
          <p:nvPr/>
        </p:nvSpPr>
        <p:spPr>
          <a:xfrm>
            <a:off x="1143000" y="748004"/>
            <a:ext cx="7620000" cy="459999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a:t>Layout</a:t>
            </a:r>
          </a:p>
        </p:txBody>
      </p:sp>
      <p:sp>
        <p:nvSpPr>
          <p:cNvPr id="4" name="Rectangle 3"/>
          <p:cNvSpPr/>
          <p:nvPr/>
        </p:nvSpPr>
        <p:spPr>
          <a:xfrm>
            <a:off x="1219200" y="838200"/>
            <a:ext cx="74676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HEADER</a:t>
            </a:r>
          </a:p>
        </p:txBody>
      </p:sp>
      <p:sp>
        <p:nvSpPr>
          <p:cNvPr id="7" name="Rectangle 6"/>
          <p:cNvSpPr/>
          <p:nvPr/>
        </p:nvSpPr>
        <p:spPr>
          <a:xfrm>
            <a:off x="1219200" y="2209800"/>
            <a:ext cx="7467600" cy="2362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CONTENT</a:t>
            </a:r>
          </a:p>
        </p:txBody>
      </p:sp>
      <p:sp>
        <p:nvSpPr>
          <p:cNvPr id="5" name="Rectangle 4"/>
          <p:cNvSpPr/>
          <p:nvPr/>
        </p:nvSpPr>
        <p:spPr>
          <a:xfrm>
            <a:off x="1219200" y="2209800"/>
            <a:ext cx="1600200" cy="2362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ASIDE</a:t>
            </a:r>
          </a:p>
        </p:txBody>
      </p:sp>
      <p:sp>
        <p:nvSpPr>
          <p:cNvPr id="6" name="Rectangle 5"/>
          <p:cNvSpPr/>
          <p:nvPr/>
        </p:nvSpPr>
        <p:spPr>
          <a:xfrm>
            <a:off x="1219200" y="4572000"/>
            <a:ext cx="74676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FOOTER</a:t>
            </a:r>
          </a:p>
        </p:txBody>
      </p:sp>
      <p:sp>
        <p:nvSpPr>
          <p:cNvPr id="9" name="TextBox 8"/>
          <p:cNvSpPr txBox="1"/>
          <p:nvPr/>
        </p:nvSpPr>
        <p:spPr>
          <a:xfrm>
            <a:off x="700962" y="164068"/>
            <a:ext cx="712439" cy="369332"/>
          </a:xfrm>
          <a:prstGeom prst="rect">
            <a:avLst/>
          </a:prstGeom>
          <a:solidFill>
            <a:schemeClr val="tx1"/>
          </a:solidFill>
        </p:spPr>
        <p:txBody>
          <a:bodyPr wrap="none" rtlCol="0">
            <a:spAutoFit/>
          </a:bodyPr>
          <a:lstStyle/>
          <a:p>
            <a:pPr algn="ctr"/>
            <a:r>
              <a:rPr lang="en-US" dirty="0">
                <a:solidFill>
                  <a:schemeClr val="bg1"/>
                </a:solidFill>
              </a:rPr>
              <a:t>BODY</a:t>
            </a:r>
          </a:p>
        </p:txBody>
      </p:sp>
      <p:sp>
        <p:nvSpPr>
          <p:cNvPr id="13" name="TextBox 12"/>
          <p:cNvSpPr txBox="1"/>
          <p:nvPr/>
        </p:nvSpPr>
        <p:spPr>
          <a:xfrm>
            <a:off x="1752600" y="164068"/>
            <a:ext cx="3502947" cy="369332"/>
          </a:xfrm>
          <a:prstGeom prst="rect">
            <a:avLst/>
          </a:prstGeom>
          <a:solidFill>
            <a:schemeClr val="accent4"/>
          </a:solidFill>
        </p:spPr>
        <p:txBody>
          <a:bodyPr wrap="none" rtlCol="0">
            <a:spAutoFit/>
          </a:bodyPr>
          <a:lstStyle/>
          <a:p>
            <a:pPr algn="ctr"/>
            <a:r>
              <a:rPr lang="en-US" dirty="0">
                <a:solidFill>
                  <a:schemeClr val="bg1"/>
                </a:solidFill>
              </a:rPr>
              <a:t>DIV (e.g., WRAPPER or CONTAINER)</a:t>
            </a:r>
          </a:p>
        </p:txBody>
      </p:sp>
      <p:cxnSp>
        <p:nvCxnSpPr>
          <p:cNvPr id="17" name="Straight Arrow Connector 16"/>
          <p:cNvCxnSpPr/>
          <p:nvPr/>
        </p:nvCxnSpPr>
        <p:spPr>
          <a:xfrm>
            <a:off x="914400" y="521732"/>
            <a:ext cx="142781" cy="24026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3581400" y="533400"/>
            <a:ext cx="142781" cy="24026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1219200" y="1752600"/>
            <a:ext cx="7467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t>NAV</a:t>
            </a:r>
            <a:endParaRPr lang="en-US" dirty="0"/>
          </a:p>
        </p:txBody>
      </p:sp>
    </p:spTree>
    <p:extLst>
      <p:ext uri="{BB962C8B-B14F-4D97-AF65-F5344CB8AC3E}">
        <p14:creationId xmlns:p14="http://schemas.microsoft.com/office/powerpoint/2010/main" val="2115810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Patterns</a:t>
            </a:r>
          </a:p>
        </p:txBody>
      </p:sp>
      <p:sp>
        <p:nvSpPr>
          <p:cNvPr id="3" name="Content Placeholder 2"/>
          <p:cNvSpPr>
            <a:spLocks noGrp="1"/>
          </p:cNvSpPr>
          <p:nvPr>
            <p:ph idx="1"/>
          </p:nvPr>
        </p:nvSpPr>
        <p:spPr>
          <a:xfrm>
            <a:off x="762000" y="838200"/>
            <a:ext cx="8153400" cy="640080"/>
          </a:xfrm>
        </p:spPr>
        <p:txBody>
          <a:bodyPr>
            <a:noAutofit/>
          </a:bodyPr>
          <a:lstStyle/>
          <a:p>
            <a:pPr marL="0" indent="0">
              <a:buNone/>
            </a:pPr>
            <a:r>
              <a:rPr lang="en-US" sz="4000" b="1" dirty="0">
                <a:solidFill>
                  <a:srgbClr val="00B0F0"/>
                </a:solidFill>
              </a:rPr>
              <a:t>HTML </a:t>
            </a:r>
            <a:r>
              <a:rPr lang="en-US" b="1" dirty="0"/>
              <a:t>elements describe content</a:t>
            </a:r>
          </a:p>
        </p:txBody>
      </p:sp>
      <p:sp>
        <p:nvSpPr>
          <p:cNvPr id="5" name="Content Placeholder 2"/>
          <p:cNvSpPr txBox="1">
            <a:spLocks/>
          </p:cNvSpPr>
          <p:nvPr/>
        </p:nvSpPr>
        <p:spPr>
          <a:xfrm>
            <a:off x="1219200" y="1447800"/>
            <a:ext cx="7696200" cy="155448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buFont typeface="Arial" pitchFamily="34" charset="0"/>
              <a:buNone/>
            </a:pPr>
            <a:r>
              <a:rPr lang="en-US" b="1" dirty="0">
                <a:solidFill>
                  <a:schemeClr val="accent1"/>
                </a:solidFill>
              </a:rPr>
              <a:t>&lt;</a:t>
            </a:r>
            <a:r>
              <a:rPr lang="en-US" b="1" dirty="0">
                <a:solidFill>
                  <a:schemeClr val="accent3"/>
                </a:solidFill>
              </a:rPr>
              <a:t>tag</a:t>
            </a:r>
            <a:r>
              <a:rPr lang="en-US" b="1" dirty="0">
                <a:solidFill>
                  <a:schemeClr val="accent1"/>
                </a:solidFill>
              </a:rPr>
              <a:t>&gt;</a:t>
            </a:r>
            <a:r>
              <a:rPr lang="en-US" dirty="0">
                <a:solidFill>
                  <a:schemeClr val="accent4"/>
                </a:solidFill>
              </a:rPr>
              <a:t>content</a:t>
            </a:r>
            <a:r>
              <a:rPr lang="en-US" b="1" dirty="0">
                <a:solidFill>
                  <a:schemeClr val="accent1"/>
                </a:solidFill>
              </a:rPr>
              <a:t>&lt;/</a:t>
            </a:r>
            <a:r>
              <a:rPr lang="en-US" b="1" dirty="0">
                <a:solidFill>
                  <a:schemeClr val="accent3"/>
                </a:solidFill>
              </a:rPr>
              <a:t>tag</a:t>
            </a:r>
            <a:r>
              <a:rPr lang="en-US" b="1" dirty="0">
                <a:solidFill>
                  <a:schemeClr val="accent1"/>
                </a:solidFill>
              </a:rPr>
              <a:t>&gt;</a:t>
            </a:r>
          </a:p>
          <a:p>
            <a:pPr marL="0" indent="0">
              <a:buFont typeface="Arial" pitchFamily="34" charset="0"/>
              <a:buNone/>
            </a:pPr>
            <a:r>
              <a:rPr lang="en-US" dirty="0"/>
              <a:t>&lt;tag </a:t>
            </a:r>
            <a:r>
              <a:rPr lang="en-US" b="1" dirty="0">
                <a:solidFill>
                  <a:schemeClr val="accent3"/>
                </a:solidFill>
              </a:rPr>
              <a:t>attribute</a:t>
            </a:r>
            <a:r>
              <a:rPr lang="en-US" b="1" dirty="0">
                <a:solidFill>
                  <a:schemeClr val="accent1"/>
                </a:solidFill>
              </a:rPr>
              <a:t>=</a:t>
            </a:r>
            <a:r>
              <a:rPr lang="en-US" dirty="0"/>
              <a:t>“value”&gt;</a:t>
            </a:r>
            <a:r>
              <a:rPr lang="en-US" dirty="0">
                <a:solidFill>
                  <a:schemeClr val="accent4"/>
                </a:solidFill>
              </a:rPr>
              <a:t>content</a:t>
            </a:r>
            <a:r>
              <a:rPr lang="en-US" dirty="0"/>
              <a:t>&lt;/tag&gt;</a:t>
            </a:r>
          </a:p>
          <a:p>
            <a:pPr marL="0" indent="0">
              <a:buFont typeface="Arial" pitchFamily="34" charset="0"/>
              <a:buNone/>
            </a:pPr>
            <a:r>
              <a:rPr lang="en-US" dirty="0"/>
              <a:t>&lt;tag attribute=</a:t>
            </a:r>
            <a:r>
              <a:rPr lang="en-US" b="1" dirty="0">
                <a:solidFill>
                  <a:schemeClr val="accent1"/>
                </a:solidFill>
              </a:rPr>
              <a:t>“</a:t>
            </a:r>
            <a:r>
              <a:rPr lang="en-US" b="1" dirty="0">
                <a:solidFill>
                  <a:schemeClr val="accent3"/>
                </a:solidFill>
              </a:rPr>
              <a:t>value</a:t>
            </a:r>
            <a:r>
              <a:rPr lang="en-US" b="1" dirty="0">
                <a:solidFill>
                  <a:schemeClr val="accent1"/>
                </a:solidFill>
              </a:rPr>
              <a:t>”</a:t>
            </a:r>
            <a:r>
              <a:rPr lang="en-US" dirty="0"/>
              <a:t> attribute=</a:t>
            </a:r>
            <a:r>
              <a:rPr lang="en-US" b="1" dirty="0">
                <a:solidFill>
                  <a:schemeClr val="accent1"/>
                </a:solidFill>
              </a:rPr>
              <a:t>“</a:t>
            </a:r>
            <a:r>
              <a:rPr lang="en-US" b="1" dirty="0">
                <a:solidFill>
                  <a:schemeClr val="accent3"/>
                </a:solidFill>
              </a:rPr>
              <a:t>value</a:t>
            </a:r>
            <a:r>
              <a:rPr lang="en-US" b="1" dirty="0">
                <a:solidFill>
                  <a:schemeClr val="accent1"/>
                </a:solidFill>
              </a:rPr>
              <a:t>”</a:t>
            </a:r>
            <a:r>
              <a:rPr lang="en-US" dirty="0"/>
              <a:t>&gt;</a:t>
            </a:r>
          </a:p>
        </p:txBody>
      </p:sp>
      <p:grpSp>
        <p:nvGrpSpPr>
          <p:cNvPr id="4" name="Group 3"/>
          <p:cNvGrpSpPr/>
          <p:nvPr/>
        </p:nvGrpSpPr>
        <p:grpSpPr>
          <a:xfrm>
            <a:off x="2057400" y="3276600"/>
            <a:ext cx="5486400" cy="2164080"/>
            <a:chOff x="914399" y="3276600"/>
            <a:chExt cx="7772401" cy="2164080"/>
          </a:xfrm>
        </p:grpSpPr>
        <p:sp>
          <p:nvSpPr>
            <p:cNvPr id="8" name="Flowchart: Document 7"/>
            <p:cNvSpPr/>
            <p:nvPr/>
          </p:nvSpPr>
          <p:spPr>
            <a:xfrm>
              <a:off x="914400" y="3276600"/>
              <a:ext cx="7772400" cy="2164080"/>
            </a:xfrm>
            <a:prstGeom prst="flowChartDocumen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7" name="Content Placeholder 2"/>
            <p:cNvSpPr txBox="1">
              <a:spLocks/>
            </p:cNvSpPr>
            <p:nvPr/>
          </p:nvSpPr>
          <p:spPr>
            <a:xfrm>
              <a:off x="914399" y="3276600"/>
              <a:ext cx="7772401" cy="1828800"/>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spcBef>
                  <a:spcPts val="600"/>
                </a:spcBef>
                <a:buNone/>
              </a:pPr>
              <a:r>
                <a:rPr lang="en-US" sz="3200" b="1" dirty="0">
                  <a:solidFill>
                    <a:schemeClr val="accent1"/>
                  </a:solidFill>
                </a:rPr>
                <a:t>&lt;</a:t>
              </a:r>
              <a:r>
                <a:rPr lang="en-US" sz="3200" dirty="0"/>
                <a:t>div class</a:t>
              </a:r>
              <a:r>
                <a:rPr lang="en-US" sz="3200" b="1" dirty="0">
                  <a:solidFill>
                    <a:schemeClr val="accent1"/>
                  </a:solidFill>
                </a:rPr>
                <a:t>=“</a:t>
              </a:r>
              <a:r>
                <a:rPr lang="en-US" sz="3200" dirty="0"/>
                <a:t>attention</a:t>
              </a:r>
              <a:r>
                <a:rPr lang="en-US" sz="3200" b="1" dirty="0">
                  <a:solidFill>
                    <a:schemeClr val="accent1"/>
                  </a:solidFill>
                </a:rPr>
                <a:t>”&gt;</a:t>
              </a:r>
              <a:r>
                <a:rPr lang="en-US" sz="3200" dirty="0">
                  <a:solidFill>
                    <a:schemeClr val="accent4"/>
                  </a:solidFill>
                </a:rPr>
                <a:t>HTML is </a:t>
              </a:r>
              <a:r>
                <a:rPr lang="en-US" sz="3200" b="1" dirty="0">
                  <a:solidFill>
                    <a:schemeClr val="accent1"/>
                  </a:solidFill>
                </a:rPr>
                <a:t>&lt;</a:t>
              </a:r>
              <a:r>
                <a:rPr lang="en-US" sz="3200" dirty="0"/>
                <a:t>strong</a:t>
              </a:r>
              <a:r>
                <a:rPr lang="en-US" sz="3200" b="1" dirty="0">
                  <a:solidFill>
                    <a:schemeClr val="accent1"/>
                  </a:solidFill>
                </a:rPr>
                <a:t>&gt;</a:t>
              </a:r>
              <a:r>
                <a:rPr lang="en-US" sz="3200" dirty="0">
                  <a:solidFill>
                    <a:schemeClr val="accent4"/>
                  </a:solidFill>
                </a:rPr>
                <a:t>FUN!</a:t>
              </a:r>
              <a:r>
                <a:rPr lang="en-US" sz="3200" b="1" dirty="0">
                  <a:solidFill>
                    <a:schemeClr val="accent1"/>
                  </a:solidFill>
                </a:rPr>
                <a:t>&lt;/</a:t>
              </a:r>
              <a:r>
                <a:rPr lang="en-US" sz="3200" dirty="0"/>
                <a:t>strong</a:t>
              </a:r>
              <a:r>
                <a:rPr lang="en-US" sz="3200" b="1" dirty="0">
                  <a:solidFill>
                    <a:schemeClr val="accent1"/>
                  </a:solidFill>
                </a:rPr>
                <a:t>&gt;&lt;/</a:t>
              </a:r>
              <a:r>
                <a:rPr lang="en-US" sz="3200" dirty="0"/>
                <a:t>div</a:t>
              </a:r>
              <a:r>
                <a:rPr lang="en-US" sz="3200" b="1" dirty="0">
                  <a:solidFill>
                    <a:schemeClr val="accent1"/>
                  </a:solidFill>
                </a:rPr>
                <a:t>&gt;</a:t>
              </a:r>
            </a:p>
          </p:txBody>
        </p:sp>
      </p:grpSp>
    </p:spTree>
    <p:extLst>
      <p:ext uri="{BB962C8B-B14F-4D97-AF65-F5344CB8AC3E}">
        <p14:creationId xmlns:p14="http://schemas.microsoft.com/office/powerpoint/2010/main" val="1398793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10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Patterns</a:t>
            </a:r>
          </a:p>
        </p:txBody>
      </p:sp>
      <p:sp>
        <p:nvSpPr>
          <p:cNvPr id="3" name="Content Placeholder 2"/>
          <p:cNvSpPr>
            <a:spLocks noGrp="1"/>
          </p:cNvSpPr>
          <p:nvPr>
            <p:ph idx="1"/>
          </p:nvPr>
        </p:nvSpPr>
        <p:spPr>
          <a:xfrm>
            <a:off x="762000" y="838200"/>
            <a:ext cx="8153400" cy="640080"/>
          </a:xfrm>
        </p:spPr>
        <p:txBody>
          <a:bodyPr>
            <a:noAutofit/>
          </a:bodyPr>
          <a:lstStyle/>
          <a:p>
            <a:pPr marL="0" indent="0">
              <a:buNone/>
            </a:pPr>
            <a:r>
              <a:rPr lang="en-US" sz="4000" b="1" dirty="0">
                <a:solidFill>
                  <a:srgbClr val="00B0F0"/>
                </a:solidFill>
              </a:rPr>
              <a:t>HTML </a:t>
            </a:r>
            <a:r>
              <a:rPr lang="en-US" b="1" dirty="0"/>
              <a:t>elements describe content</a:t>
            </a:r>
          </a:p>
        </p:txBody>
      </p:sp>
      <p:sp>
        <p:nvSpPr>
          <p:cNvPr id="5" name="Content Placeholder 2"/>
          <p:cNvSpPr txBox="1">
            <a:spLocks/>
          </p:cNvSpPr>
          <p:nvPr/>
        </p:nvSpPr>
        <p:spPr>
          <a:xfrm>
            <a:off x="1219200" y="1447800"/>
            <a:ext cx="7696200" cy="3931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spcBef>
                <a:spcPts val="1800"/>
              </a:spcBef>
              <a:buNone/>
            </a:pPr>
            <a:r>
              <a:rPr lang="en-US" sz="3200" b="1" dirty="0"/>
              <a:t>container elements – hold content</a:t>
            </a:r>
          </a:p>
          <a:p>
            <a:pPr marL="0" indent="0">
              <a:spcBef>
                <a:spcPts val="0"/>
              </a:spcBef>
              <a:buNone/>
            </a:pPr>
            <a:r>
              <a:rPr lang="en-US" b="1" dirty="0">
                <a:solidFill>
                  <a:schemeClr val="accent1"/>
                </a:solidFill>
              </a:rPr>
              <a:t>&lt;opening tag </a:t>
            </a:r>
            <a:r>
              <a:rPr lang="en-US" dirty="0"/>
              <a:t>attribute= “value” attribute= “value”</a:t>
            </a:r>
            <a:r>
              <a:rPr lang="en-US" b="1" dirty="0">
                <a:solidFill>
                  <a:schemeClr val="accent1"/>
                </a:solidFill>
              </a:rPr>
              <a:t>&gt;</a:t>
            </a:r>
            <a:br>
              <a:rPr lang="en-US" dirty="0">
                <a:solidFill>
                  <a:srgbClr val="92D050"/>
                </a:solidFill>
              </a:rPr>
            </a:br>
            <a:r>
              <a:rPr lang="en-US" dirty="0">
                <a:solidFill>
                  <a:schemeClr val="accent4"/>
                </a:solidFill>
              </a:rPr>
              <a:t>Content Here</a:t>
            </a:r>
            <a:r>
              <a:rPr lang="en-US" b="1" dirty="0">
                <a:solidFill>
                  <a:schemeClr val="accent1"/>
                </a:solidFill>
              </a:rPr>
              <a:t>&lt;/closing tag&gt;</a:t>
            </a:r>
          </a:p>
        </p:txBody>
      </p:sp>
      <p:sp>
        <p:nvSpPr>
          <p:cNvPr id="6" name="Right Arrow 5"/>
          <p:cNvSpPr/>
          <p:nvPr/>
        </p:nvSpPr>
        <p:spPr>
          <a:xfrm>
            <a:off x="533400" y="1600200"/>
            <a:ext cx="6858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914399" y="3276600"/>
            <a:ext cx="7772401" cy="2164080"/>
            <a:chOff x="914399" y="3276600"/>
            <a:chExt cx="7772401" cy="2164080"/>
          </a:xfrm>
        </p:grpSpPr>
        <p:sp>
          <p:nvSpPr>
            <p:cNvPr id="10" name="Flowchart: Document 9"/>
            <p:cNvSpPr/>
            <p:nvPr/>
          </p:nvSpPr>
          <p:spPr>
            <a:xfrm>
              <a:off x="914400" y="3276600"/>
              <a:ext cx="7772400" cy="2164080"/>
            </a:xfrm>
            <a:prstGeom prst="flowChartDocumen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sz="1400" dirty="0"/>
            </a:p>
          </p:txBody>
        </p:sp>
        <p:sp>
          <p:nvSpPr>
            <p:cNvPr id="11" name="Content Placeholder 2"/>
            <p:cNvSpPr txBox="1">
              <a:spLocks/>
            </p:cNvSpPr>
            <p:nvPr/>
          </p:nvSpPr>
          <p:spPr>
            <a:xfrm>
              <a:off x="914399" y="3276600"/>
              <a:ext cx="7772401" cy="1828800"/>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spcBef>
                  <a:spcPts val="1200"/>
                </a:spcBef>
                <a:buNone/>
              </a:pPr>
              <a:r>
                <a:rPr lang="en-US" sz="3200" b="1" dirty="0">
                  <a:solidFill>
                    <a:schemeClr val="accent1"/>
                  </a:solidFill>
                </a:rPr>
                <a:t>&lt;</a:t>
              </a:r>
              <a:r>
                <a:rPr lang="en-US" sz="3200" dirty="0" err="1"/>
                <a:t>h1</a:t>
              </a:r>
              <a:r>
                <a:rPr lang="en-US" sz="3200" b="1" dirty="0">
                  <a:solidFill>
                    <a:schemeClr val="accent1"/>
                  </a:solidFill>
                </a:rPr>
                <a:t>&gt;</a:t>
              </a:r>
              <a:r>
                <a:rPr lang="en-US" sz="3200" dirty="0">
                  <a:solidFill>
                    <a:schemeClr val="accent4"/>
                  </a:solidFill>
                </a:rPr>
                <a:t>…</a:t>
              </a:r>
              <a:r>
                <a:rPr lang="en-US" sz="3200" b="1" dirty="0">
                  <a:solidFill>
                    <a:schemeClr val="accent1"/>
                  </a:solidFill>
                </a:rPr>
                <a:t>&lt;/</a:t>
              </a:r>
              <a:r>
                <a:rPr lang="en-US" sz="3200" dirty="0" err="1"/>
                <a:t>h1</a:t>
              </a:r>
              <a:r>
                <a:rPr lang="en-US" sz="3200" b="1" dirty="0">
                  <a:solidFill>
                    <a:schemeClr val="accent1"/>
                  </a:solidFill>
                </a:rPr>
                <a:t>&gt;</a:t>
              </a:r>
            </a:p>
            <a:p>
              <a:pPr marL="0" indent="0">
                <a:spcBef>
                  <a:spcPts val="1200"/>
                </a:spcBef>
                <a:buNone/>
              </a:pPr>
              <a:r>
                <a:rPr lang="en-US" sz="3200" b="1" dirty="0">
                  <a:solidFill>
                    <a:schemeClr val="accent1"/>
                  </a:solidFill>
                </a:rPr>
                <a:t>&lt;</a:t>
              </a:r>
              <a:r>
                <a:rPr lang="en-US" sz="3200" dirty="0"/>
                <a:t>p</a:t>
              </a:r>
              <a:r>
                <a:rPr lang="en-US" sz="3200" b="1" dirty="0">
                  <a:solidFill>
                    <a:schemeClr val="accent1"/>
                  </a:solidFill>
                </a:rPr>
                <a:t>&gt;</a:t>
              </a:r>
              <a:r>
                <a:rPr lang="en-US" sz="3200" dirty="0">
                  <a:solidFill>
                    <a:schemeClr val="accent4"/>
                  </a:solidFill>
                </a:rPr>
                <a:t>…</a:t>
              </a:r>
              <a:r>
                <a:rPr lang="en-US" sz="3200" b="1" dirty="0">
                  <a:solidFill>
                    <a:schemeClr val="accent1"/>
                  </a:solidFill>
                </a:rPr>
                <a:t>&lt;/</a:t>
              </a:r>
              <a:r>
                <a:rPr lang="en-US" sz="3200" dirty="0"/>
                <a:t>p</a:t>
              </a:r>
              <a:r>
                <a:rPr lang="en-US" sz="3200" b="1" dirty="0">
                  <a:solidFill>
                    <a:schemeClr val="accent1"/>
                  </a:solidFill>
                </a:rPr>
                <a:t>&gt;</a:t>
              </a:r>
            </a:p>
            <a:p>
              <a:pPr marL="0" indent="0">
                <a:spcBef>
                  <a:spcPts val="1200"/>
                </a:spcBef>
                <a:buNone/>
              </a:pPr>
              <a:r>
                <a:rPr lang="en-US" sz="3200" b="1" dirty="0">
                  <a:solidFill>
                    <a:schemeClr val="accent1"/>
                  </a:solidFill>
                </a:rPr>
                <a:t>&lt;</a:t>
              </a:r>
              <a:r>
                <a:rPr lang="en-US" sz="3200" dirty="0"/>
                <a:t>a </a:t>
              </a:r>
              <a:r>
                <a:rPr lang="en-US" sz="3200" dirty="0" err="1"/>
                <a:t>href</a:t>
              </a:r>
              <a:r>
                <a:rPr lang="en-US" sz="3200" b="1" dirty="0">
                  <a:solidFill>
                    <a:schemeClr val="accent1"/>
                  </a:solidFill>
                </a:rPr>
                <a:t>=“</a:t>
              </a:r>
              <a:r>
                <a:rPr lang="en-US" sz="3200" dirty="0" err="1"/>
                <a:t>www.site.com</a:t>
              </a:r>
              <a:r>
                <a:rPr lang="en-US" sz="3200" b="1" dirty="0">
                  <a:solidFill>
                    <a:schemeClr val="accent1"/>
                  </a:solidFill>
                </a:rPr>
                <a:t>”&gt;</a:t>
              </a:r>
              <a:r>
                <a:rPr lang="en-US" sz="3200" dirty="0">
                  <a:solidFill>
                    <a:schemeClr val="accent4"/>
                  </a:solidFill>
                </a:rPr>
                <a:t>…</a:t>
              </a:r>
              <a:r>
                <a:rPr lang="en-US" sz="3200" b="1" dirty="0">
                  <a:solidFill>
                    <a:schemeClr val="accent1"/>
                  </a:solidFill>
                </a:rPr>
                <a:t>&lt;/</a:t>
              </a:r>
              <a:r>
                <a:rPr lang="en-US" sz="3200" dirty="0"/>
                <a:t>a</a:t>
              </a:r>
              <a:r>
                <a:rPr lang="en-US" sz="3200" b="1" dirty="0">
                  <a:solidFill>
                    <a:schemeClr val="accent1"/>
                  </a:solidFill>
                </a:rPr>
                <a:t>&gt;</a:t>
              </a:r>
            </a:p>
          </p:txBody>
        </p:sp>
      </p:grpSp>
    </p:spTree>
    <p:extLst>
      <p:ext uri="{BB962C8B-B14F-4D97-AF65-F5344CB8AC3E}">
        <p14:creationId xmlns:p14="http://schemas.microsoft.com/office/powerpoint/2010/main" val="484422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10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Patterns</a:t>
            </a:r>
          </a:p>
        </p:txBody>
      </p:sp>
      <p:sp>
        <p:nvSpPr>
          <p:cNvPr id="3" name="Content Placeholder 2"/>
          <p:cNvSpPr>
            <a:spLocks noGrp="1"/>
          </p:cNvSpPr>
          <p:nvPr>
            <p:ph idx="1"/>
          </p:nvPr>
        </p:nvSpPr>
        <p:spPr>
          <a:xfrm>
            <a:off x="762000" y="838200"/>
            <a:ext cx="8153400" cy="640080"/>
          </a:xfrm>
        </p:spPr>
        <p:txBody>
          <a:bodyPr>
            <a:noAutofit/>
          </a:bodyPr>
          <a:lstStyle/>
          <a:p>
            <a:pPr marL="0" indent="0">
              <a:buNone/>
            </a:pPr>
            <a:r>
              <a:rPr lang="en-US" sz="4000" b="1" dirty="0">
                <a:solidFill>
                  <a:srgbClr val="00B0F0"/>
                </a:solidFill>
              </a:rPr>
              <a:t>HTML </a:t>
            </a:r>
            <a:r>
              <a:rPr lang="en-US" b="1" dirty="0"/>
              <a:t>elements describe content</a:t>
            </a:r>
          </a:p>
        </p:txBody>
      </p:sp>
      <p:sp>
        <p:nvSpPr>
          <p:cNvPr id="5" name="Content Placeholder 2"/>
          <p:cNvSpPr txBox="1">
            <a:spLocks/>
          </p:cNvSpPr>
          <p:nvPr/>
        </p:nvSpPr>
        <p:spPr>
          <a:xfrm>
            <a:off x="1219200" y="1447800"/>
            <a:ext cx="7696200" cy="3931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spcBef>
                <a:spcPts val="1800"/>
              </a:spcBef>
              <a:buNone/>
            </a:pPr>
            <a:r>
              <a:rPr lang="en-US" sz="3200" b="1" dirty="0"/>
              <a:t>container elements – hold content</a:t>
            </a:r>
          </a:p>
          <a:p>
            <a:pPr marL="0" indent="0">
              <a:spcBef>
                <a:spcPts val="0"/>
              </a:spcBef>
              <a:buNone/>
            </a:pPr>
            <a:r>
              <a:rPr lang="en-US" b="1" dirty="0">
                <a:solidFill>
                  <a:schemeClr val="accent1"/>
                </a:solidFill>
              </a:rPr>
              <a:t>&lt;opening tag </a:t>
            </a:r>
            <a:r>
              <a:rPr lang="en-US" dirty="0"/>
              <a:t>attribute= “value” attribute= “value”</a:t>
            </a:r>
            <a:r>
              <a:rPr lang="en-US" b="1" dirty="0">
                <a:solidFill>
                  <a:schemeClr val="accent1"/>
                </a:solidFill>
              </a:rPr>
              <a:t>&gt;</a:t>
            </a:r>
            <a:br>
              <a:rPr lang="en-US" dirty="0">
                <a:solidFill>
                  <a:srgbClr val="92D050"/>
                </a:solidFill>
              </a:rPr>
            </a:br>
            <a:r>
              <a:rPr lang="en-US" dirty="0">
                <a:solidFill>
                  <a:schemeClr val="accent4"/>
                </a:solidFill>
              </a:rPr>
              <a:t>Content Here</a:t>
            </a:r>
            <a:r>
              <a:rPr lang="en-US" b="1" dirty="0">
                <a:solidFill>
                  <a:schemeClr val="accent1"/>
                </a:solidFill>
              </a:rPr>
              <a:t>&lt;/closing tag&gt;</a:t>
            </a:r>
          </a:p>
          <a:p>
            <a:pPr marL="0" indent="0">
              <a:spcBef>
                <a:spcPts val="1800"/>
              </a:spcBef>
              <a:buNone/>
            </a:pPr>
            <a:r>
              <a:rPr lang="en-US" sz="3200" b="1" dirty="0"/>
              <a:t>empty elements – hold no content</a:t>
            </a:r>
          </a:p>
          <a:p>
            <a:pPr marL="0" indent="0">
              <a:spcBef>
                <a:spcPts val="0"/>
              </a:spcBef>
              <a:buNone/>
            </a:pPr>
            <a:r>
              <a:rPr lang="en-US" b="1" dirty="0">
                <a:solidFill>
                  <a:schemeClr val="accent1"/>
                </a:solidFill>
              </a:rPr>
              <a:t>&lt;tag </a:t>
            </a:r>
            <a:r>
              <a:rPr lang="en-US" dirty="0"/>
              <a:t>attribute= “value” attribute= “value”</a:t>
            </a:r>
            <a:r>
              <a:rPr lang="en-US" b="1" dirty="0">
                <a:solidFill>
                  <a:schemeClr val="accent1"/>
                </a:solidFill>
              </a:rPr>
              <a:t>&gt;</a:t>
            </a:r>
          </a:p>
        </p:txBody>
      </p:sp>
      <p:sp>
        <p:nvSpPr>
          <p:cNvPr id="7" name="Right Arrow 6"/>
          <p:cNvSpPr/>
          <p:nvPr/>
        </p:nvSpPr>
        <p:spPr>
          <a:xfrm>
            <a:off x="533400" y="3124200"/>
            <a:ext cx="6858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914399" y="4114800"/>
            <a:ext cx="7772401" cy="1371600"/>
            <a:chOff x="914399" y="3276600"/>
            <a:chExt cx="7772401" cy="1371600"/>
          </a:xfrm>
        </p:grpSpPr>
        <p:sp>
          <p:nvSpPr>
            <p:cNvPr id="10" name="Flowchart: Document 9"/>
            <p:cNvSpPr/>
            <p:nvPr/>
          </p:nvSpPr>
          <p:spPr>
            <a:xfrm>
              <a:off x="914400" y="3276600"/>
              <a:ext cx="7772400" cy="1371600"/>
            </a:xfrm>
            <a:prstGeom prst="flowChartDocumen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sz="1400" dirty="0"/>
            </a:p>
          </p:txBody>
        </p:sp>
        <p:sp>
          <p:nvSpPr>
            <p:cNvPr id="11" name="Content Placeholder 2"/>
            <p:cNvSpPr txBox="1">
              <a:spLocks/>
            </p:cNvSpPr>
            <p:nvPr/>
          </p:nvSpPr>
          <p:spPr>
            <a:xfrm>
              <a:off x="914399" y="3276600"/>
              <a:ext cx="7772401" cy="1371600"/>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0" indent="0">
                <a:spcBef>
                  <a:spcPts val="1200"/>
                </a:spcBef>
                <a:buNone/>
              </a:pPr>
              <a:r>
                <a:rPr lang="en-US" sz="3200" b="1" dirty="0">
                  <a:solidFill>
                    <a:schemeClr val="accent1"/>
                  </a:solidFill>
                </a:rPr>
                <a:t>&lt;</a:t>
              </a:r>
              <a:r>
                <a:rPr lang="en-US" sz="3200" b="1" dirty="0" err="1">
                  <a:solidFill>
                    <a:schemeClr val="accent3"/>
                  </a:solidFill>
                </a:rPr>
                <a:t>img</a:t>
              </a:r>
              <a:r>
                <a:rPr lang="en-US" sz="3200" dirty="0">
                  <a:solidFill>
                    <a:schemeClr val="accent3"/>
                  </a:solidFill>
                </a:rPr>
                <a:t> </a:t>
              </a:r>
              <a:r>
                <a:rPr lang="en-US" sz="3200" dirty="0" err="1"/>
                <a:t>src</a:t>
              </a:r>
              <a:r>
                <a:rPr lang="en-US" sz="3200" b="1" dirty="0">
                  <a:solidFill>
                    <a:schemeClr val="accent1"/>
                  </a:solidFill>
                </a:rPr>
                <a:t>=“</a:t>
              </a:r>
              <a:r>
                <a:rPr lang="en-US" sz="3200" dirty="0"/>
                <a:t>images/</a:t>
              </a:r>
              <a:r>
                <a:rPr lang="en-US" sz="3200" dirty="0" err="1"/>
                <a:t>apple.gif</a:t>
              </a:r>
              <a:r>
                <a:rPr lang="en-US" sz="3200" b="1" dirty="0">
                  <a:solidFill>
                    <a:schemeClr val="accent1"/>
                  </a:solidFill>
                </a:rPr>
                <a:t>” </a:t>
              </a:r>
              <a:r>
                <a:rPr lang="en-US" sz="3200" dirty="0"/>
                <a:t>alt</a:t>
              </a:r>
              <a:r>
                <a:rPr lang="en-US" sz="3200" b="1" dirty="0">
                  <a:solidFill>
                    <a:schemeClr val="accent1"/>
                  </a:solidFill>
                </a:rPr>
                <a:t>=“</a:t>
              </a:r>
              <a:r>
                <a:rPr lang="en-US" sz="3200" dirty="0"/>
                <a:t>Logo</a:t>
              </a:r>
              <a:r>
                <a:rPr lang="en-US" sz="3200" b="1" dirty="0">
                  <a:solidFill>
                    <a:schemeClr val="accent1"/>
                  </a:solidFill>
                </a:rPr>
                <a:t>” &gt;</a:t>
              </a:r>
            </a:p>
            <a:p>
              <a:pPr marL="0" indent="0">
                <a:spcBef>
                  <a:spcPts val="1200"/>
                </a:spcBef>
                <a:buNone/>
              </a:pPr>
              <a:r>
                <a:rPr lang="en-US" sz="3200" b="1" dirty="0">
                  <a:solidFill>
                    <a:schemeClr val="accent1"/>
                  </a:solidFill>
                </a:rPr>
                <a:t>&lt;</a:t>
              </a:r>
              <a:r>
                <a:rPr lang="en-US" sz="3200" b="1" dirty="0" err="1">
                  <a:solidFill>
                    <a:schemeClr val="accent3"/>
                  </a:solidFill>
                </a:rPr>
                <a:t>br</a:t>
              </a:r>
              <a:r>
                <a:rPr lang="en-US" sz="3200" b="1" dirty="0">
                  <a:solidFill>
                    <a:schemeClr val="accent1"/>
                  </a:solidFill>
                </a:rPr>
                <a:t>&gt;</a:t>
              </a:r>
            </a:p>
          </p:txBody>
        </p:sp>
      </p:grpSp>
    </p:spTree>
    <p:extLst>
      <p:ext uri="{BB962C8B-B14F-4D97-AF65-F5344CB8AC3E}">
        <p14:creationId xmlns:p14="http://schemas.microsoft.com/office/powerpoint/2010/main" val="3162829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10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rmal">
  <a:themeElements>
    <a:clrScheme name="Thermal">
      <a:dk1>
        <a:srgbClr val="4D5B6B"/>
      </a:dk1>
      <a:lt1>
        <a:srgbClr val="FFFFFF"/>
      </a:lt1>
      <a:dk2>
        <a:srgbClr val="675D59"/>
      </a:dk2>
      <a:lt2>
        <a:srgbClr val="E8DED8"/>
      </a:lt2>
      <a:accent1>
        <a:srgbClr val="FF7605"/>
      </a:accent1>
      <a:accent2>
        <a:srgbClr val="7F7F7F"/>
      </a:accent2>
      <a:accent3>
        <a:srgbClr val="7F5185"/>
      </a:accent3>
      <a:accent4>
        <a:srgbClr val="89AAD3"/>
      </a:accent4>
      <a:accent5>
        <a:srgbClr val="8F5B4B"/>
      </a:accent5>
      <a:accent6>
        <a:srgbClr val="C84340"/>
      </a:accent6>
      <a:hlink>
        <a:srgbClr val="89AAD3"/>
      </a:hlink>
      <a:folHlink>
        <a:srgbClr val="795185"/>
      </a:folHlink>
    </a:clrScheme>
    <a:fontScheme name="Thermal">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erm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3175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63500" dist="38100" dir="8100000" rotWithShape="0">
              <a:srgbClr val="000000">
                <a:alpha val="45000"/>
              </a:srgbClr>
            </a:outerShdw>
          </a:effectLst>
        </a:effectStyle>
        <a:effectStyle>
          <a:effectLst>
            <a:outerShdw blurRad="101600" dist="63500" dir="8100000" rotWithShape="0">
              <a:srgbClr val="000000">
                <a:alpha val="40000"/>
              </a:srgbClr>
            </a:outerShdw>
          </a:effectLst>
          <a:scene3d>
            <a:camera prst="orthographicFront">
              <a:rot lat="0" lon="0" rev="0"/>
            </a:camera>
            <a:lightRig rig="threePt" dir="t">
              <a:rot lat="0" lon="0" rev="3000000"/>
            </a:lightRig>
          </a:scene3d>
          <a:sp3d>
            <a:bevelT h="19050"/>
          </a:sp3d>
        </a:effectStyle>
      </a:effectStyleLst>
      <a:bgFillStyleLst>
        <a:solidFill>
          <a:schemeClr val="phClr"/>
        </a:solidFill>
        <a:gradFill rotWithShape="1">
          <a:gsLst>
            <a:gs pos="0">
              <a:schemeClr val="phClr">
                <a:tint val="100000"/>
                <a:lumMod val="125000"/>
              </a:schemeClr>
            </a:gs>
            <a:gs pos="55000">
              <a:schemeClr val="phClr">
                <a:shade val="100000"/>
                <a:satMod val="100000"/>
                <a:lumMod val="100000"/>
              </a:schemeClr>
            </a:gs>
            <a:gs pos="100000">
              <a:schemeClr val="phClr">
                <a:shade val="90000"/>
                <a:satMod val="300000"/>
                <a:lumMod val="95000"/>
              </a:schemeClr>
            </a:gs>
          </a:gsLst>
          <a:lin ang="5400000" scaled="0"/>
        </a:gradFill>
        <a:blipFill>
          <a:blip xmlns:r="http://schemas.openxmlformats.org/officeDocument/2006/relationships" r:embed="rId1">
            <a:duotone>
              <a:schemeClr val="phClr">
                <a:shade val="80000"/>
              </a:schemeClr>
              <a:schemeClr val="phClr">
                <a:tint val="98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TC101859868[[fn=Thermal]]</Template>
  <TotalTime>1732</TotalTime>
  <Words>2104</Words>
  <Application>Microsoft Office PowerPoint</Application>
  <PresentationFormat>On-screen Show (4:3)</PresentationFormat>
  <Paragraphs>467</Paragraphs>
  <Slides>25</Slides>
  <Notes>24</Notes>
  <HiddenSlides>4</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Algerian</vt:lpstr>
      <vt:lpstr>Arial</vt:lpstr>
      <vt:lpstr>Calibri</vt:lpstr>
      <vt:lpstr>Thermal</vt:lpstr>
      <vt:lpstr>HTML &amp; CSS Page Layout</vt:lpstr>
      <vt:lpstr>Key Topics</vt:lpstr>
      <vt:lpstr>Key Topics</vt:lpstr>
      <vt:lpstr>Foundation</vt:lpstr>
      <vt:lpstr>Foundation</vt:lpstr>
      <vt:lpstr>Layout</vt:lpstr>
      <vt:lpstr>Patterns</vt:lpstr>
      <vt:lpstr>Patterns</vt:lpstr>
      <vt:lpstr>Patterns</vt:lpstr>
      <vt:lpstr>Patterns</vt:lpstr>
      <vt:lpstr>Patterns</vt:lpstr>
      <vt:lpstr>Patterns</vt:lpstr>
      <vt:lpstr>Patterns</vt:lpstr>
      <vt:lpstr>Patterns</vt:lpstr>
      <vt:lpstr>Patterns</vt:lpstr>
      <vt:lpstr>Patterns</vt:lpstr>
      <vt:lpstr>Patterns</vt:lpstr>
      <vt:lpstr>Patterns</vt:lpstr>
      <vt:lpstr>Look It Up</vt:lpstr>
      <vt:lpstr>Semantics</vt:lpstr>
      <vt:lpstr>Semantics</vt:lpstr>
      <vt:lpstr>Sections &amp; Articles</vt:lpstr>
      <vt:lpstr>Div Tags</vt:lpstr>
      <vt:lpstr>Key Takeaways</vt:lpstr>
      <vt:lpstr>Bonus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Migrating to HTML5</dc:title>
  <dc:creator>Sarah Wischmeyer</dc:creator>
  <cp:lastModifiedBy>Sarah Wischmeyer</cp:lastModifiedBy>
  <cp:revision>95</cp:revision>
  <dcterms:created xsi:type="dcterms:W3CDTF">2014-02-14T00:56:41Z</dcterms:created>
  <dcterms:modified xsi:type="dcterms:W3CDTF">2018-01-29T19:35:38Z</dcterms:modified>
</cp:coreProperties>
</file>